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1"/>
  </p:notesMasterIdLst>
  <p:sldIdLst>
    <p:sldId id="257" r:id="rId2"/>
    <p:sldId id="270" r:id="rId3"/>
    <p:sldId id="269" r:id="rId4"/>
    <p:sldId id="271" r:id="rId5"/>
    <p:sldId id="272" r:id="rId6"/>
    <p:sldId id="274" r:id="rId7"/>
    <p:sldId id="275" r:id="rId8"/>
    <p:sldId id="277" r:id="rId9"/>
    <p:sldId id="276" r:id="rId10"/>
    <p:sldId id="273" r:id="rId11"/>
    <p:sldId id="278" r:id="rId12"/>
    <p:sldId id="279" r:id="rId13"/>
    <p:sldId id="280" r:id="rId14"/>
    <p:sldId id="283" r:id="rId15"/>
    <p:sldId id="281" r:id="rId16"/>
    <p:sldId id="282" r:id="rId17"/>
    <p:sldId id="285" r:id="rId18"/>
    <p:sldId id="286" r:id="rId19"/>
    <p:sldId id="287" r:id="rId20"/>
    <p:sldId id="288" r:id="rId21"/>
    <p:sldId id="289" r:id="rId22"/>
    <p:sldId id="294" r:id="rId23"/>
    <p:sldId id="295" r:id="rId24"/>
    <p:sldId id="301" r:id="rId25"/>
    <p:sldId id="296" r:id="rId26"/>
    <p:sldId id="302" r:id="rId27"/>
    <p:sldId id="303" r:id="rId28"/>
    <p:sldId id="326" r:id="rId29"/>
    <p:sldId id="304" r:id="rId30"/>
    <p:sldId id="305" r:id="rId31"/>
    <p:sldId id="306" r:id="rId32"/>
    <p:sldId id="307" r:id="rId33"/>
    <p:sldId id="327" r:id="rId34"/>
    <p:sldId id="308" r:id="rId35"/>
    <p:sldId id="314" r:id="rId36"/>
    <p:sldId id="310" r:id="rId37"/>
    <p:sldId id="313" r:id="rId38"/>
    <p:sldId id="311" r:id="rId39"/>
    <p:sldId id="315" r:id="rId40"/>
    <p:sldId id="380" r:id="rId41"/>
    <p:sldId id="381" r:id="rId42"/>
    <p:sldId id="382" r:id="rId43"/>
    <p:sldId id="384" r:id="rId44"/>
    <p:sldId id="293" r:id="rId45"/>
    <p:sldId id="317" r:id="rId46"/>
    <p:sldId id="319" r:id="rId47"/>
    <p:sldId id="318" r:id="rId48"/>
    <p:sldId id="320" r:id="rId49"/>
    <p:sldId id="383" r:id="rId50"/>
    <p:sldId id="322" r:id="rId51"/>
    <p:sldId id="323" r:id="rId52"/>
    <p:sldId id="324" r:id="rId53"/>
    <p:sldId id="328" r:id="rId54"/>
    <p:sldId id="343" r:id="rId55"/>
    <p:sldId id="329" r:id="rId56"/>
    <p:sldId id="334" r:id="rId57"/>
    <p:sldId id="335" r:id="rId58"/>
    <p:sldId id="333" r:id="rId59"/>
    <p:sldId id="336" r:id="rId60"/>
    <p:sldId id="337" r:id="rId61"/>
    <p:sldId id="338" r:id="rId62"/>
    <p:sldId id="339" r:id="rId63"/>
    <p:sldId id="340" r:id="rId64"/>
    <p:sldId id="341" r:id="rId65"/>
    <p:sldId id="342" r:id="rId66"/>
    <p:sldId id="345" r:id="rId67"/>
    <p:sldId id="344" r:id="rId68"/>
    <p:sldId id="346" r:id="rId69"/>
    <p:sldId id="347" r:id="rId70"/>
    <p:sldId id="348" r:id="rId71"/>
    <p:sldId id="349" r:id="rId72"/>
    <p:sldId id="350" r:id="rId73"/>
    <p:sldId id="351" r:id="rId74"/>
    <p:sldId id="353" r:id="rId75"/>
    <p:sldId id="352" r:id="rId76"/>
    <p:sldId id="354" r:id="rId77"/>
    <p:sldId id="355" r:id="rId78"/>
    <p:sldId id="356" r:id="rId79"/>
    <p:sldId id="357" r:id="rId80"/>
    <p:sldId id="358" r:id="rId81"/>
    <p:sldId id="362" r:id="rId82"/>
    <p:sldId id="359" r:id="rId83"/>
    <p:sldId id="363" r:id="rId84"/>
    <p:sldId id="364" r:id="rId85"/>
    <p:sldId id="365" r:id="rId86"/>
    <p:sldId id="366" r:id="rId87"/>
    <p:sldId id="367" r:id="rId88"/>
    <p:sldId id="368" r:id="rId89"/>
    <p:sldId id="369" r:id="rId90"/>
    <p:sldId id="370" r:id="rId91"/>
    <p:sldId id="371" r:id="rId92"/>
    <p:sldId id="372" r:id="rId93"/>
    <p:sldId id="373" r:id="rId94"/>
    <p:sldId id="374" r:id="rId95"/>
    <p:sldId id="325" r:id="rId96"/>
    <p:sldId id="375" r:id="rId97"/>
    <p:sldId id="377" r:id="rId98"/>
    <p:sldId id="376" r:id="rId99"/>
    <p:sldId id="378" r:id="rId10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43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2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22B87-D59C-0648-8EAB-1FB8D75481A8}" type="datetimeFigureOut">
              <a:rPr kumimoji="1" lang="ko-KR" altLang="en-US" smtClean="0"/>
              <a:t>2020. 2. 8.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65466-73FF-1D4B-97D7-E37C24F0CD9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4811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76002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9899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3488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048516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2347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498960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643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82698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512492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35526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968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0940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55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832153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56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77643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57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999157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58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05398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59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0813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60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36603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61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03000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43865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4083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64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2745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79309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65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40356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66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34988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67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50107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68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44004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69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82880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70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498627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71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10770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72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79997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73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93023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74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18961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40588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75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66601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76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34600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77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459208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78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307733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79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67066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80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880520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81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782986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82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2117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83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00242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84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35969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23479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85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5660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86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911613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87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68317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88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061794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89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68559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90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87764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91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6462549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92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2780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93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41879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94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70090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30358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95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25290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96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3173841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97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19933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98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0072881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99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34846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9632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9695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110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EE307E-62FD-DE4D-8369-D8AD52B2B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40D16C5-EBBB-434D-81C1-99EC9501B1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CD4B47-C795-934C-AD0C-621AD5DD8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B456E-D65F-F44E-974F-4B125A0B5276}" type="datetimeFigureOut">
              <a:rPr kumimoji="1" lang="ko-KR" altLang="en-US" smtClean="0"/>
              <a:t>2020. 2. 8.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305EA0-5143-4E4D-AFC3-2596AC121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15DCCC-59E2-E94F-84FA-019E6F7B1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D6C84-E335-7044-BF00-A7784D855F9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3278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F9E166-E1F8-B540-AB79-ABDDB21F7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6A3F45-DA40-384A-B1DA-D6DCE910F4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CB0D99-D28A-294B-9EBE-B11507B55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B456E-D65F-F44E-974F-4B125A0B5276}" type="datetimeFigureOut">
              <a:rPr kumimoji="1" lang="ko-KR" altLang="en-US" smtClean="0"/>
              <a:t>2020. 2. 8.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D3F292-0F3C-504E-94ED-CF2D210A9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35F4AE-971C-4441-A03F-8007D73C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D6C84-E335-7044-BF00-A7784D855F9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7235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92EC54D-99A1-1844-AD0D-B87E7E0F69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A0C959-1809-9E4A-B03E-FCF72631A4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F119FD-EDAF-5B47-BA5A-973F2F001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B456E-D65F-F44E-974F-4B125A0B5276}" type="datetimeFigureOut">
              <a:rPr kumimoji="1" lang="ko-KR" altLang="en-US" smtClean="0"/>
              <a:t>2020. 2. 8.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DB132D-08CC-7845-ABC7-72FAA22D4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A14DE9-7276-DB40-B82F-48EA649AF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D6C84-E335-7044-BF00-A7784D855F9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81922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79057-2DE7-5648-8BFE-4D8A69231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E99B05-316B-5746-9BA6-AA532BE90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02A593-AC0D-EF44-BC53-26AAB5971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B456E-D65F-F44E-974F-4B125A0B5276}" type="datetimeFigureOut">
              <a:rPr kumimoji="1" lang="ko-KR" altLang="en-US" smtClean="0"/>
              <a:t>2020. 2. 8.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CF3E5F-9E20-9540-BD7F-7DE57F8E4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8DB996-E562-9F4B-B143-51D102034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D6C84-E335-7044-BF00-A7784D855F9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479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AA0B57-5E15-2643-B6B4-81C1B4584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1B966F-0F3E-0543-982E-687D1AE50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AB4BDA-C580-F448-8F57-47EA97935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B456E-D65F-F44E-974F-4B125A0B5276}" type="datetimeFigureOut">
              <a:rPr kumimoji="1" lang="ko-KR" altLang="en-US" smtClean="0"/>
              <a:t>2020. 2. 8.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9C25DD-7A9D-044D-B83A-8CE8F9B03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731D13-A1C7-804F-8B80-4446EA091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D6C84-E335-7044-BF00-A7784D855F9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97531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38CDFD-A37C-1F49-A100-C3452AC6A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A14824-671B-0648-A754-87D50E4E6E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C3B0C8-564E-ED42-94AF-17989D46F7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C8D937-19D7-9249-8B66-52F57B8F6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B456E-D65F-F44E-974F-4B125A0B5276}" type="datetimeFigureOut">
              <a:rPr kumimoji="1" lang="ko-KR" altLang="en-US" smtClean="0"/>
              <a:t>2020. 2. 8.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604234-83D9-204E-8607-ED1EDA0B3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3BF530-570B-124E-BB7C-807C09DE3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D6C84-E335-7044-BF00-A7784D855F9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14838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E78E4A-BDDB-3641-9ED2-0893BD90F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FA201E-36BD-834E-8A66-D32C931D9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CA8725-D046-C64B-B119-4C78A5D53E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1182804-649B-AE40-8198-190463BF10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D92C634-DEA6-C541-AEE2-EEED6C344C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4AAE32B-472B-4C46-901C-AE593E13D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B456E-D65F-F44E-974F-4B125A0B5276}" type="datetimeFigureOut">
              <a:rPr kumimoji="1" lang="ko-KR" altLang="en-US" smtClean="0"/>
              <a:t>2020. 2. 8.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F79CAC9-B3F6-284A-B18B-DDFCBDA5B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DB2C42-419D-FD40-8E61-E923C0BAA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D6C84-E335-7044-BF00-A7784D855F9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1644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EA3F2C-284E-654E-8AA6-AA7EC0EDE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E9B5AEE-A6A2-CA4F-8FCD-E829CC24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B456E-D65F-F44E-974F-4B125A0B5276}" type="datetimeFigureOut">
              <a:rPr kumimoji="1" lang="ko-KR" altLang="en-US" smtClean="0"/>
              <a:t>2020. 2. 8.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B8F3F7-9F95-9548-AB4D-F188386A4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5025E7-8BE7-7747-8B5A-D1F13669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D6C84-E335-7044-BF00-A7784D855F9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3389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6E2016-F905-D344-BAF6-68A4FDBF0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B456E-D65F-F44E-974F-4B125A0B5276}" type="datetimeFigureOut">
              <a:rPr kumimoji="1" lang="ko-KR" altLang="en-US" smtClean="0"/>
              <a:t>2020. 2. 8.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0B1FF20-EFA0-5244-9671-03D2C2303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D96C6C-4209-1949-9DC6-3215484D1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D6C84-E335-7044-BF00-A7784D855F9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73561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EDEEC9-0131-244E-BAC3-385186A2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2FCAF9-92EB-2B41-AC11-D1E226834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50FF2A-7CF0-394D-8B78-3505FBC13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CC369F-CFDA-5446-A61A-7AC4C72D4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B456E-D65F-F44E-974F-4B125A0B5276}" type="datetimeFigureOut">
              <a:rPr kumimoji="1" lang="ko-KR" altLang="en-US" smtClean="0"/>
              <a:t>2020. 2. 8.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E91022-0E6E-C64E-9A0E-06C396010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EE93A3-FD31-8049-A134-7F9BF0889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D6C84-E335-7044-BF00-A7784D855F9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82690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097035-F876-EA4D-BBD8-BC321E5C4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143A82F-029E-AC46-92B1-F419650F94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50597F-2D2B-434F-9D20-606B58DD65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3A0893-74FD-1746-94AB-E25888074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B456E-D65F-F44E-974F-4B125A0B5276}" type="datetimeFigureOut">
              <a:rPr kumimoji="1" lang="ko-KR" altLang="en-US" smtClean="0"/>
              <a:t>2020. 2. 8.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293C3D-F964-DD45-AA8B-1AB6534D3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781F0E-DB29-1044-A17F-D6AC6AC8D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D6C84-E335-7044-BF00-A7784D855F9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6629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D53254A-03C5-7847-BDE7-4612C6768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604694-B427-4248-8D75-CC93410D65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96BBB6-FC12-3C46-96D9-647306E6E9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B456E-D65F-F44E-974F-4B125A0B5276}" type="datetimeFigureOut">
              <a:rPr kumimoji="1" lang="ko-KR" altLang="en-US" smtClean="0"/>
              <a:t>2020. 2. 8.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BFDE07-6A06-7346-ACE3-C8DECD2B7C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49C024-7CCA-6C44-9947-09264D3AB3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D6C84-E335-7044-BF00-A7784D855F9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667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monkeylearn.com/main/classifiers/cl_pi3C7JiL/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monkeylearn.com/main/classifiers/cl_Vay9jh28/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FE92FE-32F0-CB40-A042-7D6B53D9AC55}"/>
              </a:ext>
            </a:extLst>
          </p:cNvPr>
          <p:cNvSpPr txBox="1"/>
          <p:nvPr/>
        </p:nvSpPr>
        <p:spPr>
          <a:xfrm>
            <a:off x="1456764" y="1787799"/>
            <a:ext cx="92784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err="1"/>
              <a:t>텐서플로와</a:t>
            </a:r>
            <a:r>
              <a:rPr lang="ko-KR" altLang="en-US" sz="4000" b="1" dirty="0"/>
              <a:t> </a:t>
            </a:r>
            <a:r>
              <a:rPr lang="ko-KR" altLang="en-US" sz="4000" b="1" dirty="0" err="1"/>
              <a:t>머신러닝으로</a:t>
            </a:r>
            <a:r>
              <a:rPr lang="ko-KR" altLang="en-US" sz="4000" b="1" dirty="0"/>
              <a:t> 시작하는 </a:t>
            </a:r>
            <a:endParaRPr lang="en-US" altLang="ko-KR" sz="4000" b="1" dirty="0"/>
          </a:p>
          <a:p>
            <a:pPr algn="ctr"/>
            <a:r>
              <a:rPr lang="ko-KR" altLang="en-US" sz="4000" b="1" dirty="0" err="1"/>
              <a:t>자연어처리</a:t>
            </a:r>
            <a:endParaRPr lang="ko-KR" altLang="en-US" sz="4000" dirty="0"/>
          </a:p>
          <a:p>
            <a:pPr algn="ctr"/>
            <a:endParaRPr kumimoji="1" lang="ko-KR" alt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035E61-AB0F-D744-8AAB-F1B6B42AFDDE}"/>
              </a:ext>
            </a:extLst>
          </p:cNvPr>
          <p:cNvSpPr txBox="1"/>
          <p:nvPr/>
        </p:nvSpPr>
        <p:spPr>
          <a:xfrm>
            <a:off x="5520392" y="5259641"/>
            <a:ext cx="1151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Lecture 3</a:t>
            </a:r>
          </a:p>
        </p:txBody>
      </p:sp>
    </p:spTree>
    <p:extLst>
      <p:ext uri="{BB962C8B-B14F-4D97-AF65-F5344CB8AC3E}">
        <p14:creationId xmlns:p14="http://schemas.microsoft.com/office/powerpoint/2010/main" val="3393596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69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22D43F-9F10-7E46-8A36-744865EF90C4}"/>
              </a:ext>
            </a:extLst>
          </p:cNvPr>
          <p:cNvSpPr txBox="1"/>
          <p:nvPr/>
        </p:nvSpPr>
        <p:spPr>
          <a:xfrm>
            <a:off x="448235" y="1380565"/>
            <a:ext cx="1781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Spam Filtering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017DD-AE77-464E-BCCF-E38FCED139A1}"/>
              </a:ext>
            </a:extLst>
          </p:cNvPr>
          <p:cNvSpPr txBox="1"/>
          <p:nvPr/>
        </p:nvSpPr>
        <p:spPr>
          <a:xfrm>
            <a:off x="448235" y="1876764"/>
            <a:ext cx="6258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주어진 </a:t>
            </a:r>
            <a:r>
              <a:rPr kumimoji="1" lang="en-US" altLang="ko-KR" dirty="0"/>
              <a:t>Text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Spam</a:t>
            </a:r>
            <a:r>
              <a:rPr kumimoji="1" lang="ko-KR" altLang="en-US" dirty="0"/>
              <a:t>인지 아닌지 분류</a:t>
            </a:r>
            <a:r>
              <a:rPr kumimoji="1" lang="en-US" altLang="ko-KR" dirty="0"/>
              <a:t>(Binary Classification)</a:t>
            </a:r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11BC751-997D-0E43-9C40-23BF20391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729" y="3202605"/>
            <a:ext cx="4707965" cy="317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83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69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22D43F-9F10-7E46-8A36-744865EF90C4}"/>
              </a:ext>
            </a:extLst>
          </p:cNvPr>
          <p:cNvSpPr txBox="1"/>
          <p:nvPr/>
        </p:nvSpPr>
        <p:spPr>
          <a:xfrm>
            <a:off x="448235" y="1380565"/>
            <a:ext cx="1781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Spam Filtering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017DD-AE77-464E-BCCF-E38FCED139A1}"/>
              </a:ext>
            </a:extLst>
          </p:cNvPr>
          <p:cNvSpPr txBox="1"/>
          <p:nvPr/>
        </p:nvSpPr>
        <p:spPr>
          <a:xfrm>
            <a:off x="448235" y="1876764"/>
            <a:ext cx="6258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주어진 </a:t>
            </a:r>
            <a:r>
              <a:rPr kumimoji="1" lang="en-US" altLang="ko-KR" dirty="0"/>
              <a:t>Text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Spam</a:t>
            </a:r>
            <a:r>
              <a:rPr kumimoji="1" lang="ko-KR" altLang="en-US" dirty="0"/>
              <a:t>인지 아닌지 분류</a:t>
            </a:r>
            <a:r>
              <a:rPr kumimoji="1" lang="en-US" altLang="ko-KR" dirty="0"/>
              <a:t>(Binary Classification)</a:t>
            </a:r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E59AF0-EB19-EC43-B971-5635EE8EE7E5}"/>
              </a:ext>
            </a:extLst>
          </p:cNvPr>
          <p:cNvSpPr txBox="1"/>
          <p:nvPr/>
        </p:nvSpPr>
        <p:spPr>
          <a:xfrm>
            <a:off x="448235" y="3053828"/>
            <a:ext cx="5889754" cy="14356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Input</a:t>
            </a:r>
            <a:r>
              <a:rPr kumimoji="1" lang="ko-KR" altLang="en-US" dirty="0"/>
              <a:t> </a:t>
            </a:r>
            <a:r>
              <a:rPr kumimoji="1" lang="en-US" altLang="ko-KR" dirty="0"/>
              <a:t>Text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/>
              <a:t>(</a:t>
            </a:r>
            <a:r>
              <a:rPr kumimoji="1" lang="ko-KR" altLang="en-US" sz="1400" dirty="0"/>
              <a:t>광고</a:t>
            </a:r>
            <a:r>
              <a:rPr kumimoji="1" lang="en-US" altLang="ko-KR" sz="1400" dirty="0"/>
              <a:t>)★</a:t>
            </a:r>
            <a:r>
              <a:rPr kumimoji="1" lang="ko-KR" altLang="en-US" sz="1400" dirty="0"/>
              <a:t>월간 </a:t>
            </a:r>
            <a:r>
              <a:rPr kumimoji="1" lang="ko-KR" altLang="en-US" sz="1400" dirty="0" err="1"/>
              <a:t>십일절</a:t>
            </a:r>
            <a:r>
              <a:rPr kumimoji="1" lang="ko-KR" altLang="en-US" sz="1400" dirty="0"/>
              <a:t>★ 장바구니 </a:t>
            </a:r>
            <a:r>
              <a:rPr kumimoji="1" lang="en-US" altLang="ko-KR" sz="1400" dirty="0"/>
              <a:t>7</a:t>
            </a:r>
            <a:r>
              <a:rPr kumimoji="1" lang="ko-KR" altLang="en-US" sz="1400" dirty="0"/>
              <a:t>천원 쿠폰 </a:t>
            </a:r>
            <a:r>
              <a:rPr kumimoji="1" lang="en-US" altLang="ko-KR" sz="1400" dirty="0"/>
              <a:t>+ T</a:t>
            </a:r>
            <a:r>
              <a:rPr kumimoji="1" lang="ko-KR" altLang="en-US" sz="1400" dirty="0"/>
              <a:t>멤버십</a:t>
            </a:r>
            <a:r>
              <a:rPr kumimoji="1" lang="en-US" altLang="ko-KR" sz="1400" dirty="0"/>
              <a:t>~22%</a:t>
            </a:r>
            <a:r>
              <a:rPr kumimoji="1" lang="ko-KR" altLang="en-US" sz="1400" dirty="0"/>
              <a:t>혜택   </a:t>
            </a:r>
            <a:endParaRPr kumimoji="1"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 err="1"/>
              <a:t>시스템옴므</a:t>
            </a:r>
            <a:r>
              <a:rPr kumimoji="1" lang="en-US" altLang="ko-KR" sz="1400" dirty="0"/>
              <a:t>, </a:t>
            </a:r>
            <a:r>
              <a:rPr kumimoji="1" lang="ko-KR" altLang="en-US" sz="1400" dirty="0" err="1"/>
              <a:t>왕겜</a:t>
            </a:r>
            <a:r>
              <a:rPr kumimoji="1" lang="en-US" altLang="ko-KR" sz="1400" dirty="0"/>
              <a:t>, </a:t>
            </a:r>
            <a:r>
              <a:rPr kumimoji="1" lang="ko-KR" altLang="en-US" sz="1400" dirty="0" err="1"/>
              <a:t>지오다노</a:t>
            </a:r>
            <a:r>
              <a:rPr kumimoji="1" lang="en-US" altLang="ko-KR" sz="1400" dirty="0"/>
              <a:t>, </a:t>
            </a:r>
            <a:r>
              <a:rPr kumimoji="1" lang="ko-KR" altLang="en-US" sz="1400" dirty="0" err="1"/>
              <a:t>앤드지</a:t>
            </a:r>
            <a:r>
              <a:rPr kumimoji="1" lang="en-US" altLang="ko-KR" sz="1400" dirty="0"/>
              <a:t>, </a:t>
            </a:r>
            <a:r>
              <a:rPr kumimoji="1" lang="ko-KR" altLang="en-US" sz="1400" dirty="0" err="1"/>
              <a:t>헨리코튼</a:t>
            </a:r>
            <a:r>
              <a:rPr kumimoji="1" lang="en-US" altLang="ko-KR" sz="1400" dirty="0"/>
              <a:t>, </a:t>
            </a:r>
            <a:r>
              <a:rPr kumimoji="1" lang="ko-KR" altLang="en-US" sz="1400" dirty="0" err="1"/>
              <a:t>닥터자르트</a:t>
            </a:r>
            <a:r>
              <a:rPr kumimoji="1" lang="en-US" altLang="ko-KR" sz="1400" dirty="0"/>
              <a:t>, </a:t>
            </a:r>
            <a:r>
              <a:rPr kumimoji="1" lang="ko-KR" altLang="en-US" sz="1400" dirty="0"/>
              <a:t>직구   </a:t>
            </a:r>
            <a:r>
              <a:rPr kumimoji="1" lang="en-US" altLang="ko-KR" sz="1400" dirty="0"/>
              <a:t> </a:t>
            </a:r>
            <a:endParaRPr kumimoji="1" lang="ko-KR" altLang="en-US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/>
              <a:t>안녕하세요 미팅 관련 </a:t>
            </a:r>
            <a:r>
              <a:rPr kumimoji="1" lang="ko-KR" altLang="en-US" sz="1400" dirty="0" err="1"/>
              <a:t>연락드립니다</a:t>
            </a:r>
            <a:r>
              <a:rPr kumimoji="1" lang="en-US" altLang="ko-KR" sz="1400" dirty="0"/>
              <a:t>!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6633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69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22D43F-9F10-7E46-8A36-744865EF90C4}"/>
              </a:ext>
            </a:extLst>
          </p:cNvPr>
          <p:cNvSpPr txBox="1"/>
          <p:nvPr/>
        </p:nvSpPr>
        <p:spPr>
          <a:xfrm>
            <a:off x="448235" y="1380565"/>
            <a:ext cx="1781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Spam Filtering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017DD-AE77-464E-BCCF-E38FCED139A1}"/>
              </a:ext>
            </a:extLst>
          </p:cNvPr>
          <p:cNvSpPr txBox="1"/>
          <p:nvPr/>
        </p:nvSpPr>
        <p:spPr>
          <a:xfrm>
            <a:off x="448235" y="1876764"/>
            <a:ext cx="6258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주어진 </a:t>
            </a:r>
            <a:r>
              <a:rPr kumimoji="1" lang="en-US" altLang="ko-KR" dirty="0"/>
              <a:t>Text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Spam</a:t>
            </a:r>
            <a:r>
              <a:rPr kumimoji="1" lang="ko-KR" altLang="en-US" dirty="0"/>
              <a:t>인지 아닌지 분류</a:t>
            </a:r>
            <a:r>
              <a:rPr kumimoji="1" lang="en-US" altLang="ko-KR" dirty="0"/>
              <a:t>(Binary Classification)</a:t>
            </a:r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E59AF0-EB19-EC43-B971-5635EE8EE7E5}"/>
              </a:ext>
            </a:extLst>
          </p:cNvPr>
          <p:cNvSpPr txBox="1"/>
          <p:nvPr/>
        </p:nvSpPr>
        <p:spPr>
          <a:xfrm>
            <a:off x="448235" y="3053828"/>
            <a:ext cx="6685933" cy="216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Input</a:t>
            </a:r>
            <a:r>
              <a:rPr kumimoji="1" lang="ko-KR" altLang="en-US" dirty="0"/>
              <a:t> </a:t>
            </a:r>
            <a:r>
              <a:rPr kumimoji="1" lang="en-US" altLang="ko-KR" dirty="0"/>
              <a:t>Text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/>
              <a:t>(</a:t>
            </a:r>
            <a:r>
              <a:rPr kumimoji="1" lang="ko-KR" altLang="en-US" sz="1400" dirty="0"/>
              <a:t>광고</a:t>
            </a:r>
            <a:r>
              <a:rPr kumimoji="1" lang="en-US" altLang="ko-KR" sz="1400" dirty="0"/>
              <a:t>)★</a:t>
            </a:r>
            <a:r>
              <a:rPr kumimoji="1" lang="ko-KR" altLang="en-US" sz="1400" dirty="0"/>
              <a:t>월간 </a:t>
            </a:r>
            <a:r>
              <a:rPr kumimoji="1" lang="ko-KR" altLang="en-US" sz="1400" dirty="0" err="1"/>
              <a:t>십일절</a:t>
            </a:r>
            <a:r>
              <a:rPr kumimoji="1" lang="ko-KR" altLang="en-US" sz="1400" dirty="0"/>
              <a:t>★ 장바구니 </a:t>
            </a:r>
            <a:r>
              <a:rPr kumimoji="1" lang="en-US" altLang="ko-KR" sz="1400" dirty="0"/>
              <a:t>7</a:t>
            </a:r>
            <a:r>
              <a:rPr kumimoji="1" lang="ko-KR" altLang="en-US" sz="1400" dirty="0"/>
              <a:t>천원 쿠폰 </a:t>
            </a:r>
            <a:r>
              <a:rPr kumimoji="1" lang="en-US" altLang="ko-KR" sz="1400" dirty="0"/>
              <a:t>+ T</a:t>
            </a:r>
            <a:r>
              <a:rPr kumimoji="1" lang="ko-KR" altLang="en-US" sz="1400" dirty="0"/>
              <a:t>멤버십</a:t>
            </a:r>
            <a:r>
              <a:rPr kumimoji="1" lang="en-US" altLang="ko-KR" sz="1400" dirty="0"/>
              <a:t>~22%</a:t>
            </a:r>
            <a:r>
              <a:rPr kumimoji="1" lang="ko-KR" altLang="en-US" sz="1400" dirty="0"/>
              <a:t>혜택  </a:t>
            </a:r>
            <a:r>
              <a:rPr kumimoji="1" lang="en-US" altLang="ko-KR" sz="1400" b="1" dirty="0"/>
              <a:t>=&gt; Spam</a:t>
            </a:r>
            <a:r>
              <a:rPr kumimoji="1" lang="ko-KR" altLang="en-US" sz="1400" dirty="0"/>
              <a:t> </a:t>
            </a:r>
            <a:endParaRPr kumimoji="1"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 err="1"/>
              <a:t>시스템옴므</a:t>
            </a:r>
            <a:r>
              <a:rPr kumimoji="1" lang="en-US" altLang="ko-KR" sz="1400" dirty="0"/>
              <a:t>, </a:t>
            </a:r>
            <a:r>
              <a:rPr kumimoji="1" lang="ko-KR" altLang="en-US" sz="1400" dirty="0" err="1"/>
              <a:t>왕겜</a:t>
            </a:r>
            <a:r>
              <a:rPr kumimoji="1" lang="en-US" altLang="ko-KR" sz="1400" dirty="0"/>
              <a:t>, </a:t>
            </a:r>
            <a:r>
              <a:rPr kumimoji="1" lang="ko-KR" altLang="en-US" sz="1400" dirty="0" err="1"/>
              <a:t>지오다노</a:t>
            </a:r>
            <a:r>
              <a:rPr kumimoji="1" lang="en-US" altLang="ko-KR" sz="1400" dirty="0"/>
              <a:t>, </a:t>
            </a:r>
            <a:r>
              <a:rPr kumimoji="1" lang="ko-KR" altLang="en-US" sz="1400" dirty="0" err="1"/>
              <a:t>앤드지</a:t>
            </a:r>
            <a:r>
              <a:rPr kumimoji="1" lang="en-US" altLang="ko-KR" sz="1400" dirty="0"/>
              <a:t>, </a:t>
            </a:r>
            <a:r>
              <a:rPr kumimoji="1" lang="ko-KR" altLang="en-US" sz="1400" dirty="0" err="1"/>
              <a:t>헨리코튼</a:t>
            </a:r>
            <a:r>
              <a:rPr kumimoji="1" lang="en-US" altLang="ko-KR" sz="1400" dirty="0"/>
              <a:t>, </a:t>
            </a:r>
            <a:r>
              <a:rPr kumimoji="1" lang="ko-KR" altLang="en-US" sz="1400" dirty="0" err="1"/>
              <a:t>닥터자르트</a:t>
            </a:r>
            <a:r>
              <a:rPr kumimoji="1" lang="en-US" altLang="ko-KR" sz="1400" dirty="0"/>
              <a:t>, </a:t>
            </a:r>
            <a:r>
              <a:rPr kumimoji="1" lang="ko-KR" altLang="en-US" sz="1400" dirty="0"/>
              <a:t>직구   </a:t>
            </a:r>
            <a:r>
              <a:rPr kumimoji="1" lang="en-US" altLang="ko-KR" sz="1400" dirty="0"/>
              <a:t> </a:t>
            </a:r>
            <a:r>
              <a:rPr kumimoji="1" lang="en-US" altLang="ko-KR" sz="1400" b="1" dirty="0"/>
              <a:t>=&gt; Spam</a:t>
            </a:r>
            <a:endParaRPr kumimoji="1" lang="ko-KR" altLang="en-US" sz="14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/>
              <a:t>안녕하세요 미팅 관련 </a:t>
            </a:r>
            <a:r>
              <a:rPr kumimoji="1" lang="ko-KR" altLang="en-US" sz="1400" dirty="0" err="1"/>
              <a:t>연락드립니다</a:t>
            </a:r>
            <a:r>
              <a:rPr kumimoji="1" lang="en-US" altLang="ko-KR" sz="1400" dirty="0"/>
              <a:t>! 			  </a:t>
            </a:r>
            <a:r>
              <a:rPr kumimoji="1" lang="en-US" altLang="ko-KR" sz="1400" b="1" dirty="0"/>
              <a:t>=&gt; Not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R" altLang="en-US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4214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69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22D43F-9F10-7E46-8A36-744865EF90C4}"/>
              </a:ext>
            </a:extLst>
          </p:cNvPr>
          <p:cNvSpPr txBox="1"/>
          <p:nvPr/>
        </p:nvSpPr>
        <p:spPr>
          <a:xfrm>
            <a:off x="448235" y="1380565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Sentiment</a:t>
            </a:r>
            <a:r>
              <a:rPr kumimoji="1" lang="ko-KR" altLang="en-US" b="1" dirty="0">
                <a:solidFill>
                  <a:schemeClr val="accent1"/>
                </a:solidFill>
              </a:rPr>
              <a:t> </a:t>
            </a:r>
            <a:r>
              <a:rPr kumimoji="1" lang="en-US" altLang="ko-KR" b="1" dirty="0">
                <a:solidFill>
                  <a:schemeClr val="accent1"/>
                </a:solidFill>
              </a:rPr>
              <a:t>Analysis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017DD-AE77-464E-BCCF-E38FCED139A1}"/>
              </a:ext>
            </a:extLst>
          </p:cNvPr>
          <p:cNvSpPr txBox="1"/>
          <p:nvPr/>
        </p:nvSpPr>
        <p:spPr>
          <a:xfrm>
            <a:off x="448235" y="1876764"/>
            <a:ext cx="7321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주어진 </a:t>
            </a:r>
            <a:r>
              <a:rPr kumimoji="1" lang="en-US" altLang="ko-KR" dirty="0"/>
              <a:t>Text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주어진 감정을 분류 </a:t>
            </a:r>
            <a:r>
              <a:rPr kumimoji="1" lang="en-US" altLang="ko-KR" dirty="0"/>
              <a:t>(Binary</a:t>
            </a:r>
            <a:r>
              <a:rPr kumimoji="1" lang="ko-KR" altLang="en-US" dirty="0"/>
              <a:t> </a:t>
            </a:r>
            <a:r>
              <a:rPr kumimoji="1" lang="en-US" altLang="ko-KR" dirty="0"/>
              <a:t>or</a:t>
            </a:r>
            <a:r>
              <a:rPr kumimoji="1" lang="ko-KR" altLang="en-US" dirty="0"/>
              <a:t> </a:t>
            </a:r>
            <a:r>
              <a:rPr kumimoji="1" lang="en-US" altLang="ko-KR" dirty="0"/>
              <a:t>Multiclass</a:t>
            </a:r>
            <a:r>
              <a:rPr kumimoji="1" lang="ko-KR" altLang="en-US" dirty="0"/>
              <a:t> </a:t>
            </a:r>
            <a:r>
              <a:rPr kumimoji="1" lang="en-US" altLang="ko-KR" dirty="0"/>
              <a:t>Classification)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7723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69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22D43F-9F10-7E46-8A36-744865EF90C4}"/>
              </a:ext>
            </a:extLst>
          </p:cNvPr>
          <p:cNvSpPr txBox="1"/>
          <p:nvPr/>
        </p:nvSpPr>
        <p:spPr>
          <a:xfrm>
            <a:off x="448235" y="1380565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Sentiment</a:t>
            </a:r>
            <a:r>
              <a:rPr kumimoji="1" lang="ko-KR" altLang="en-US" b="1" dirty="0">
                <a:solidFill>
                  <a:schemeClr val="accent1"/>
                </a:solidFill>
              </a:rPr>
              <a:t> </a:t>
            </a:r>
            <a:r>
              <a:rPr kumimoji="1" lang="en-US" altLang="ko-KR" b="1" dirty="0">
                <a:solidFill>
                  <a:schemeClr val="accent1"/>
                </a:solidFill>
              </a:rPr>
              <a:t>Analysis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017DD-AE77-464E-BCCF-E38FCED139A1}"/>
              </a:ext>
            </a:extLst>
          </p:cNvPr>
          <p:cNvSpPr txBox="1"/>
          <p:nvPr/>
        </p:nvSpPr>
        <p:spPr>
          <a:xfrm>
            <a:off x="448235" y="1876764"/>
            <a:ext cx="7321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주어진 </a:t>
            </a:r>
            <a:r>
              <a:rPr kumimoji="1" lang="en-US" altLang="ko-KR" dirty="0"/>
              <a:t>Text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주어진 감정을 분류 </a:t>
            </a:r>
            <a:r>
              <a:rPr kumimoji="1" lang="en-US" altLang="ko-KR" dirty="0"/>
              <a:t>(</a:t>
            </a:r>
            <a:r>
              <a:rPr kumimoji="1" lang="en-US" altLang="ko-KR" dirty="0">
                <a:solidFill>
                  <a:srgbClr val="C00000"/>
                </a:solidFill>
              </a:rPr>
              <a:t>Binary</a:t>
            </a:r>
            <a:r>
              <a:rPr kumimoji="1" lang="ko-KR" altLang="en-US" dirty="0"/>
              <a:t> </a:t>
            </a:r>
            <a:r>
              <a:rPr kumimoji="1" lang="en-US" altLang="ko-KR" dirty="0"/>
              <a:t>or</a:t>
            </a:r>
            <a:r>
              <a:rPr kumimoji="1" lang="ko-KR" altLang="en-US" dirty="0"/>
              <a:t> </a:t>
            </a:r>
            <a:r>
              <a:rPr kumimoji="1" lang="en-US" altLang="ko-KR" dirty="0"/>
              <a:t>Multiclass</a:t>
            </a:r>
            <a:r>
              <a:rPr kumimoji="1" lang="ko-KR" altLang="en-US" dirty="0"/>
              <a:t> </a:t>
            </a:r>
            <a:r>
              <a:rPr kumimoji="1" lang="en-US" altLang="ko-KR" dirty="0"/>
              <a:t>Classification)</a:t>
            </a:r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8F85E2-CA54-524B-9BF4-718AE7D9E399}"/>
              </a:ext>
            </a:extLst>
          </p:cNvPr>
          <p:cNvSpPr txBox="1"/>
          <p:nvPr/>
        </p:nvSpPr>
        <p:spPr>
          <a:xfrm>
            <a:off x="3711388" y="2684496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긍정 </a:t>
            </a:r>
            <a:r>
              <a:rPr kumimoji="1" lang="en-US" altLang="ko-KR" dirty="0"/>
              <a:t>or</a:t>
            </a:r>
            <a:r>
              <a:rPr kumimoji="1" lang="ko-KR" altLang="en-US" dirty="0"/>
              <a:t> 부정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D494DEC-FBE7-9C4C-B832-6E234F7EF015}"/>
              </a:ext>
            </a:extLst>
          </p:cNvPr>
          <p:cNvCxnSpPr>
            <a:endCxn id="2" idx="0"/>
          </p:cNvCxnSpPr>
          <p:nvPr/>
        </p:nvCxnSpPr>
        <p:spPr>
          <a:xfrm>
            <a:off x="4456945" y="2246096"/>
            <a:ext cx="0" cy="43840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164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69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22D43F-9F10-7E46-8A36-744865EF90C4}"/>
              </a:ext>
            </a:extLst>
          </p:cNvPr>
          <p:cNvSpPr txBox="1"/>
          <p:nvPr/>
        </p:nvSpPr>
        <p:spPr>
          <a:xfrm>
            <a:off x="448235" y="1380565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Sentiment</a:t>
            </a:r>
            <a:r>
              <a:rPr kumimoji="1" lang="ko-KR" altLang="en-US" b="1" dirty="0">
                <a:solidFill>
                  <a:schemeClr val="accent1"/>
                </a:solidFill>
              </a:rPr>
              <a:t> </a:t>
            </a:r>
            <a:r>
              <a:rPr kumimoji="1" lang="en-US" altLang="ko-KR" b="1" dirty="0">
                <a:solidFill>
                  <a:schemeClr val="accent1"/>
                </a:solidFill>
              </a:rPr>
              <a:t>Analysis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017DD-AE77-464E-BCCF-E38FCED139A1}"/>
              </a:ext>
            </a:extLst>
          </p:cNvPr>
          <p:cNvSpPr txBox="1"/>
          <p:nvPr/>
        </p:nvSpPr>
        <p:spPr>
          <a:xfrm>
            <a:off x="448235" y="1876764"/>
            <a:ext cx="7321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주어진 </a:t>
            </a:r>
            <a:r>
              <a:rPr kumimoji="1" lang="en-US" altLang="ko-KR" dirty="0"/>
              <a:t>Text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주어진 감정을 분류 </a:t>
            </a:r>
            <a:r>
              <a:rPr kumimoji="1" lang="en-US" altLang="ko-KR" dirty="0"/>
              <a:t>(Binary</a:t>
            </a:r>
            <a:r>
              <a:rPr kumimoji="1" lang="ko-KR" altLang="en-US" dirty="0"/>
              <a:t> </a:t>
            </a:r>
            <a:r>
              <a:rPr kumimoji="1" lang="en-US" altLang="ko-KR" dirty="0"/>
              <a:t>or</a:t>
            </a:r>
            <a:r>
              <a:rPr kumimoji="1" lang="ko-KR" altLang="en-US" dirty="0"/>
              <a:t> </a:t>
            </a:r>
            <a:r>
              <a:rPr kumimoji="1" lang="en-US" altLang="ko-KR" dirty="0">
                <a:solidFill>
                  <a:srgbClr val="C00000"/>
                </a:solidFill>
              </a:rPr>
              <a:t>Multiclass</a:t>
            </a:r>
            <a:r>
              <a:rPr kumimoji="1" lang="ko-KR" altLang="en-US" dirty="0">
                <a:solidFill>
                  <a:srgbClr val="C00000"/>
                </a:solidFill>
              </a:rPr>
              <a:t> </a:t>
            </a:r>
            <a:r>
              <a:rPr kumimoji="1" lang="en-US" altLang="ko-KR" dirty="0">
                <a:solidFill>
                  <a:srgbClr val="C00000"/>
                </a:solidFill>
              </a:rPr>
              <a:t>Classification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8F85E2-CA54-524B-9BF4-718AE7D9E399}"/>
              </a:ext>
            </a:extLst>
          </p:cNvPr>
          <p:cNvSpPr txBox="1"/>
          <p:nvPr/>
        </p:nvSpPr>
        <p:spPr>
          <a:xfrm>
            <a:off x="4109013" y="2825738"/>
            <a:ext cx="4400564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긍정</a:t>
            </a:r>
            <a:r>
              <a:rPr kumimoji="1" lang="en-US" altLang="ko-KR" dirty="0"/>
              <a:t>, </a:t>
            </a:r>
            <a:r>
              <a:rPr kumimoji="1" lang="ko-KR" altLang="en-US" dirty="0"/>
              <a:t>중립</a:t>
            </a:r>
            <a:r>
              <a:rPr kumimoji="1" lang="en-US" altLang="ko-KR" dirty="0"/>
              <a:t>, </a:t>
            </a:r>
            <a:r>
              <a:rPr kumimoji="1" lang="ko-KR" altLang="en-US" dirty="0"/>
              <a:t>부정</a:t>
            </a:r>
            <a:endParaRPr kumimoji="1" lang="en-US" altLang="ko-KR" dirty="0"/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아주 나쁨</a:t>
            </a:r>
            <a:r>
              <a:rPr kumimoji="1" lang="en-US" altLang="ko-KR" dirty="0"/>
              <a:t>, </a:t>
            </a:r>
            <a:r>
              <a:rPr kumimoji="1" lang="ko-KR" altLang="en-US" dirty="0"/>
              <a:t>나쁨</a:t>
            </a:r>
            <a:r>
              <a:rPr kumimoji="1" lang="en-US" altLang="ko-KR" dirty="0"/>
              <a:t>, </a:t>
            </a:r>
            <a:r>
              <a:rPr kumimoji="1" lang="ko-KR" altLang="en-US" dirty="0"/>
              <a:t>보통</a:t>
            </a:r>
            <a:r>
              <a:rPr kumimoji="1" lang="en-US" altLang="ko-KR" dirty="0"/>
              <a:t>, </a:t>
            </a:r>
            <a:r>
              <a:rPr kumimoji="1" lang="ko-KR" altLang="en-US" dirty="0"/>
              <a:t>좋음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아주 좋음</a:t>
            </a:r>
            <a:endParaRPr kumimoji="1" lang="en-US" altLang="ko-KR" dirty="0"/>
          </a:p>
          <a:p>
            <a:pPr algn="ctr">
              <a:lnSpc>
                <a:spcPct val="150000"/>
              </a:lnSpc>
            </a:pPr>
            <a:endParaRPr kumimoji="1"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D494DEC-FBE7-9C4C-B832-6E234F7EF015}"/>
              </a:ext>
            </a:extLst>
          </p:cNvPr>
          <p:cNvCxnSpPr>
            <a:cxnSpLocks/>
          </p:cNvCxnSpPr>
          <p:nvPr/>
        </p:nvCxnSpPr>
        <p:spPr>
          <a:xfrm>
            <a:off x="6254137" y="2246096"/>
            <a:ext cx="0" cy="56526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869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69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22D43F-9F10-7E46-8A36-744865EF90C4}"/>
              </a:ext>
            </a:extLst>
          </p:cNvPr>
          <p:cNvSpPr txBox="1"/>
          <p:nvPr/>
        </p:nvSpPr>
        <p:spPr>
          <a:xfrm>
            <a:off x="448235" y="1380565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Sentiment</a:t>
            </a:r>
            <a:r>
              <a:rPr kumimoji="1" lang="ko-KR" altLang="en-US" b="1" dirty="0">
                <a:solidFill>
                  <a:schemeClr val="accent1"/>
                </a:solidFill>
              </a:rPr>
              <a:t> </a:t>
            </a:r>
            <a:r>
              <a:rPr kumimoji="1" lang="en-US" altLang="ko-KR" b="1" dirty="0">
                <a:solidFill>
                  <a:schemeClr val="accent1"/>
                </a:solidFill>
              </a:rPr>
              <a:t>Analysis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017DD-AE77-464E-BCCF-E38FCED139A1}"/>
              </a:ext>
            </a:extLst>
          </p:cNvPr>
          <p:cNvSpPr txBox="1"/>
          <p:nvPr/>
        </p:nvSpPr>
        <p:spPr>
          <a:xfrm>
            <a:off x="448235" y="1876764"/>
            <a:ext cx="7321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주어진 </a:t>
            </a:r>
            <a:r>
              <a:rPr kumimoji="1" lang="en-US" altLang="ko-KR" dirty="0"/>
              <a:t>Text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주어진 감정을 분류 </a:t>
            </a:r>
            <a:r>
              <a:rPr kumimoji="1" lang="en-US" altLang="ko-KR" dirty="0"/>
              <a:t>(Binary</a:t>
            </a:r>
            <a:r>
              <a:rPr kumimoji="1" lang="ko-KR" altLang="en-US" dirty="0"/>
              <a:t> </a:t>
            </a:r>
            <a:r>
              <a:rPr kumimoji="1" lang="en-US" altLang="ko-KR" dirty="0"/>
              <a:t>or</a:t>
            </a:r>
            <a:r>
              <a:rPr kumimoji="1" lang="ko-KR" altLang="en-US" dirty="0"/>
              <a:t> </a:t>
            </a:r>
            <a:r>
              <a:rPr kumimoji="1" lang="en-US" altLang="ko-KR" dirty="0"/>
              <a:t>Multiclass</a:t>
            </a:r>
            <a:r>
              <a:rPr kumimoji="1" lang="ko-KR" altLang="en-US" dirty="0"/>
              <a:t> </a:t>
            </a:r>
            <a:r>
              <a:rPr kumimoji="1" lang="en-US" altLang="ko-KR" dirty="0"/>
              <a:t>Classification)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DE6987-6EF0-3F46-822E-48F27BED14EA}"/>
              </a:ext>
            </a:extLst>
          </p:cNvPr>
          <p:cNvSpPr txBox="1"/>
          <p:nvPr/>
        </p:nvSpPr>
        <p:spPr>
          <a:xfrm>
            <a:off x="448235" y="3053828"/>
            <a:ext cx="7436651" cy="14356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Input</a:t>
            </a:r>
            <a:r>
              <a:rPr kumimoji="1" lang="ko-KR" altLang="en-US" dirty="0"/>
              <a:t> </a:t>
            </a:r>
            <a:r>
              <a:rPr kumimoji="1" lang="en-US" altLang="ko-KR" dirty="0"/>
              <a:t>Text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소재는 좋지만 감독의 연출이 말아먹은 </a:t>
            </a:r>
            <a:r>
              <a:rPr lang="ko-KR" altLang="en-US" sz="1400" dirty="0" err="1"/>
              <a:t>좋은예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퇴근후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영화보면서</a:t>
            </a:r>
            <a:r>
              <a:rPr lang="ko-KR" altLang="en-US" sz="1400" dirty="0"/>
              <a:t> 야식에 </a:t>
            </a:r>
            <a:r>
              <a:rPr lang="ko-KR" altLang="en-US" sz="1400" dirty="0" err="1"/>
              <a:t>혼술하는거</a:t>
            </a:r>
            <a:r>
              <a:rPr lang="ko-KR" altLang="en-US" sz="1400" dirty="0"/>
              <a:t> 완전 </a:t>
            </a:r>
            <a:r>
              <a:rPr lang="ko-KR" altLang="en-US" sz="1400" dirty="0" err="1"/>
              <a:t>세상행복한건데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왜케</a:t>
            </a:r>
            <a:r>
              <a:rPr lang="ko-KR" altLang="en-US" sz="1400" dirty="0"/>
              <a:t> 불행하게 </a:t>
            </a:r>
            <a:r>
              <a:rPr lang="ko-KR" altLang="en-US" sz="1400" dirty="0" err="1"/>
              <a:t>묘사해놨냐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눈물날뻔했다</a:t>
            </a:r>
            <a:r>
              <a:rPr lang="en-US" altLang="ko-KR" sz="1400" dirty="0"/>
              <a:t>.. </a:t>
            </a:r>
            <a:r>
              <a:rPr lang="ko-KR" altLang="en-US" sz="1400" dirty="0" err="1"/>
              <a:t>마블의</a:t>
            </a:r>
            <a:r>
              <a:rPr lang="ko-KR" altLang="en-US" sz="1400" dirty="0"/>
              <a:t> 끝이며 시작</a:t>
            </a:r>
            <a:endParaRPr kumimoji="1" lang="en-US" altLang="ko-KR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46000E-704C-7844-B43B-A1CA754A18A9}"/>
              </a:ext>
            </a:extLst>
          </p:cNvPr>
          <p:cNvSpPr txBox="1"/>
          <p:nvPr/>
        </p:nvSpPr>
        <p:spPr>
          <a:xfrm>
            <a:off x="7769791" y="3429000"/>
            <a:ext cx="832279" cy="1020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Symbol" pitchFamily="2" charset="2"/>
              <a:buChar char="Þ"/>
            </a:pPr>
            <a:r>
              <a:rPr kumimoji="1" lang="ko-KR" altLang="en-US" sz="1400" dirty="0"/>
              <a:t>부정</a:t>
            </a:r>
            <a:endParaRPr kumimoji="1" lang="en-US" altLang="ko-KR" sz="1400" dirty="0"/>
          </a:p>
          <a:p>
            <a:pPr marL="285750" indent="-285750">
              <a:lnSpc>
                <a:spcPct val="150000"/>
              </a:lnSpc>
              <a:buFont typeface="Symbol" pitchFamily="2" charset="2"/>
              <a:buChar char="Þ"/>
            </a:pPr>
            <a:r>
              <a:rPr kumimoji="1" lang="ko-KR" altLang="en-US" sz="1400" dirty="0"/>
              <a:t>부정</a:t>
            </a:r>
            <a:endParaRPr kumimoji="1" lang="en-US" altLang="ko-KR" sz="1400" dirty="0"/>
          </a:p>
          <a:p>
            <a:pPr marL="285750" indent="-285750">
              <a:lnSpc>
                <a:spcPct val="150000"/>
              </a:lnSpc>
              <a:buFont typeface="Symbol" pitchFamily="2" charset="2"/>
              <a:buChar char="Þ"/>
            </a:pPr>
            <a:r>
              <a:rPr kumimoji="1" lang="ko-KR" altLang="en-US" sz="1400" dirty="0"/>
              <a:t>긍정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7378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69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22D43F-9F10-7E46-8A36-744865EF90C4}"/>
              </a:ext>
            </a:extLst>
          </p:cNvPr>
          <p:cNvSpPr txBox="1"/>
          <p:nvPr/>
        </p:nvSpPr>
        <p:spPr>
          <a:xfrm>
            <a:off x="448235" y="1380565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Sentiment</a:t>
            </a:r>
            <a:r>
              <a:rPr kumimoji="1" lang="ko-KR" altLang="en-US" b="1" dirty="0">
                <a:solidFill>
                  <a:schemeClr val="accent1"/>
                </a:solidFill>
              </a:rPr>
              <a:t> </a:t>
            </a:r>
            <a:r>
              <a:rPr kumimoji="1" lang="en-US" altLang="ko-KR" b="1" dirty="0">
                <a:solidFill>
                  <a:schemeClr val="accent1"/>
                </a:solidFill>
              </a:rPr>
              <a:t>Analysis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017DD-AE77-464E-BCCF-E38FCED139A1}"/>
              </a:ext>
            </a:extLst>
          </p:cNvPr>
          <p:cNvSpPr txBox="1"/>
          <p:nvPr/>
        </p:nvSpPr>
        <p:spPr>
          <a:xfrm>
            <a:off x="448235" y="1876764"/>
            <a:ext cx="7321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주어진 </a:t>
            </a:r>
            <a:r>
              <a:rPr kumimoji="1" lang="en-US" altLang="ko-KR" dirty="0"/>
              <a:t>Text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주어진 감정을 분류 </a:t>
            </a:r>
            <a:r>
              <a:rPr kumimoji="1" lang="en-US" altLang="ko-KR" dirty="0"/>
              <a:t>(Binary</a:t>
            </a:r>
            <a:r>
              <a:rPr kumimoji="1" lang="ko-KR" altLang="en-US" dirty="0"/>
              <a:t> </a:t>
            </a:r>
            <a:r>
              <a:rPr kumimoji="1" lang="en-US" altLang="ko-KR" dirty="0"/>
              <a:t>or</a:t>
            </a:r>
            <a:r>
              <a:rPr kumimoji="1" lang="ko-KR" altLang="en-US" dirty="0"/>
              <a:t> </a:t>
            </a:r>
            <a:r>
              <a:rPr kumimoji="1" lang="en-US" altLang="ko-KR" dirty="0"/>
              <a:t>Multiclass</a:t>
            </a:r>
            <a:r>
              <a:rPr kumimoji="1" lang="ko-KR" altLang="en-US" dirty="0"/>
              <a:t> </a:t>
            </a:r>
            <a:r>
              <a:rPr kumimoji="1" lang="en-US" altLang="ko-KR" dirty="0"/>
              <a:t>Classification)</a:t>
            </a:r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D23D53-9CB3-714B-9CA8-5E02682057DC}"/>
              </a:ext>
            </a:extLst>
          </p:cNvPr>
          <p:cNvSpPr txBox="1"/>
          <p:nvPr/>
        </p:nvSpPr>
        <p:spPr>
          <a:xfrm>
            <a:off x="448235" y="2529770"/>
            <a:ext cx="4880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1400" dirty="0">
                <a:hlinkClick r:id="rId2"/>
              </a:rPr>
              <a:t>https://app.monkeylearn.com/main/classifiers/cl_pi3C7JiL/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13899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69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22D43F-9F10-7E46-8A36-744865EF90C4}"/>
              </a:ext>
            </a:extLst>
          </p:cNvPr>
          <p:cNvSpPr txBox="1"/>
          <p:nvPr/>
        </p:nvSpPr>
        <p:spPr>
          <a:xfrm>
            <a:off x="448235" y="1380565"/>
            <a:ext cx="2392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Language Detection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017DD-AE77-464E-BCCF-E38FCED139A1}"/>
              </a:ext>
            </a:extLst>
          </p:cNvPr>
          <p:cNvSpPr txBox="1"/>
          <p:nvPr/>
        </p:nvSpPr>
        <p:spPr>
          <a:xfrm>
            <a:off x="448235" y="1876764"/>
            <a:ext cx="435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주어진 </a:t>
            </a:r>
            <a:r>
              <a:rPr kumimoji="1" lang="en-US" altLang="ko-KR" dirty="0"/>
              <a:t>Text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Language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Classification</a:t>
            </a:r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D23D53-9CB3-714B-9CA8-5E02682057DC}"/>
              </a:ext>
            </a:extLst>
          </p:cNvPr>
          <p:cNvSpPr txBox="1"/>
          <p:nvPr/>
        </p:nvSpPr>
        <p:spPr>
          <a:xfrm>
            <a:off x="448235" y="2529770"/>
            <a:ext cx="4948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1400" dirty="0">
                <a:hlinkClick r:id="rId2"/>
              </a:rPr>
              <a:t>https://app.monkeylearn.com/main/classifiers/cl_Vay9jh28/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62299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69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22D43F-9F10-7E46-8A36-744865EF90C4}"/>
              </a:ext>
            </a:extLst>
          </p:cNvPr>
          <p:cNvSpPr txBox="1"/>
          <p:nvPr/>
        </p:nvSpPr>
        <p:spPr>
          <a:xfrm>
            <a:off x="448235" y="1380565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017DD-AE77-464E-BCCF-E38FCED139A1}"/>
              </a:ext>
            </a:extLst>
          </p:cNvPr>
          <p:cNvSpPr txBox="1"/>
          <p:nvPr/>
        </p:nvSpPr>
        <p:spPr>
          <a:xfrm>
            <a:off x="633430" y="1876764"/>
            <a:ext cx="4612160" cy="27741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SNS Monitoring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Brand Monitoring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Intent Classification in Dialogue System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Voice of Customer Classification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6040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4185060" y="3136612"/>
            <a:ext cx="36820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Text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785537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3442260" y="3136612"/>
            <a:ext cx="53074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Text Classification Dataset</a:t>
            </a:r>
          </a:p>
        </p:txBody>
      </p:sp>
    </p:spTree>
    <p:extLst>
      <p:ext uri="{BB962C8B-B14F-4D97-AF65-F5344CB8AC3E}">
        <p14:creationId xmlns:p14="http://schemas.microsoft.com/office/powerpoint/2010/main" val="1724182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91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Text Classification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9668EA-9F4F-DB44-A90E-7FA8703781C2}"/>
              </a:ext>
            </a:extLst>
          </p:cNvPr>
          <p:cNvSpPr txBox="1"/>
          <p:nvPr/>
        </p:nvSpPr>
        <p:spPr>
          <a:xfrm>
            <a:off x="269341" y="1481559"/>
            <a:ext cx="3738203" cy="3362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Sentiment Analysis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IMDb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SST-2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SST-5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Yelp Review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kumimoji="1" lang="en-US" altLang="ko-KR" dirty="0"/>
              <a:t>Text Classification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AG News Corpus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DBpedia</a:t>
            </a:r>
            <a:r>
              <a:rPr kumimoji="1" lang="en-US" altLang="ko-KR" dirty="0"/>
              <a:t> Ontology Dataset</a:t>
            </a:r>
          </a:p>
        </p:txBody>
      </p:sp>
    </p:spTree>
    <p:extLst>
      <p:ext uri="{BB962C8B-B14F-4D97-AF65-F5344CB8AC3E}">
        <p14:creationId xmlns:p14="http://schemas.microsoft.com/office/powerpoint/2010/main" val="4281653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91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Text Classification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9668EA-9F4F-DB44-A90E-7FA8703781C2}"/>
              </a:ext>
            </a:extLst>
          </p:cNvPr>
          <p:cNvSpPr txBox="1"/>
          <p:nvPr/>
        </p:nvSpPr>
        <p:spPr>
          <a:xfrm>
            <a:off x="269341" y="1481559"/>
            <a:ext cx="3738203" cy="3362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Sentiment Analysis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IMDb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SST-2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SST-5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Yelp Review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Text Classification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AG News Corpus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solidFill>
                  <a:schemeClr val="bg1">
                    <a:lumMod val="50000"/>
                  </a:schemeClr>
                </a:solidFill>
              </a:rPr>
              <a:t>DBpedia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 Ontology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9669B7-6C9E-474B-A497-F5CAB2E213E4}"/>
              </a:ext>
            </a:extLst>
          </p:cNvPr>
          <p:cNvSpPr txBox="1"/>
          <p:nvPr/>
        </p:nvSpPr>
        <p:spPr>
          <a:xfrm>
            <a:off x="7334528" y="1515225"/>
            <a:ext cx="170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IMDb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9BBEF-C350-D040-A02F-3878E0A4A14E}"/>
              </a:ext>
            </a:extLst>
          </p:cNvPr>
          <p:cNvSpPr txBox="1"/>
          <p:nvPr/>
        </p:nvSpPr>
        <p:spPr>
          <a:xfrm>
            <a:off x="5532699" y="1977157"/>
            <a:ext cx="5451676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Binary Classification Dataset(</a:t>
            </a:r>
            <a:r>
              <a:rPr kumimoji="1" lang="ko-KR" altLang="en-US" dirty="0"/>
              <a:t>긍정 </a:t>
            </a:r>
            <a:r>
              <a:rPr kumimoji="1" lang="en-US" altLang="ko-KR" dirty="0"/>
              <a:t>or </a:t>
            </a:r>
            <a:r>
              <a:rPr kumimoji="1" lang="ko-KR" altLang="en-US" dirty="0"/>
              <a:t>부정</a:t>
            </a:r>
            <a:r>
              <a:rPr kumimoji="1"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Internet Movie Database (IMDb) </a:t>
            </a:r>
            <a:r>
              <a:rPr lang="ko-KR" altLang="en-US" dirty="0"/>
              <a:t>사이트의 </a:t>
            </a:r>
            <a:r>
              <a:rPr lang="en-US" altLang="ko-KR" dirty="0"/>
              <a:t>Review</a:t>
            </a:r>
            <a:r>
              <a:rPr lang="ko-KR" altLang="en-US" dirty="0"/>
              <a:t>들을</a:t>
            </a:r>
            <a:r>
              <a:rPr lang="en-US" altLang="ko-KR" dirty="0"/>
              <a:t> </a:t>
            </a:r>
            <a:r>
              <a:rPr lang="ko-KR" altLang="en-US" dirty="0"/>
              <a:t>평점에 따라 </a:t>
            </a:r>
            <a:r>
              <a:rPr lang="ko-KR" altLang="en-US" dirty="0" err="1"/>
              <a:t>라벨링함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7</a:t>
            </a:r>
            <a:r>
              <a:rPr lang="ko-KR" altLang="en-US" dirty="0"/>
              <a:t>점 이상 </a:t>
            </a:r>
            <a:r>
              <a:rPr lang="en-US" altLang="ko-KR" dirty="0"/>
              <a:t>=&gt; </a:t>
            </a:r>
            <a:r>
              <a:rPr lang="ko-KR" altLang="en-US" dirty="0"/>
              <a:t>긍정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4</a:t>
            </a:r>
            <a:r>
              <a:rPr lang="ko-KR" altLang="en-US" dirty="0"/>
              <a:t>점 이하 </a:t>
            </a:r>
            <a:r>
              <a:rPr lang="en-US" altLang="ko-KR" dirty="0"/>
              <a:t>=&gt; </a:t>
            </a:r>
            <a:r>
              <a:rPr lang="ko-KR" altLang="en-US" dirty="0"/>
              <a:t>부정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전체 </a:t>
            </a:r>
            <a:r>
              <a:rPr lang="en-US" altLang="ko-KR" dirty="0"/>
              <a:t>50,000</a:t>
            </a:r>
            <a:r>
              <a:rPr lang="ko-KR" altLang="en-US" dirty="0"/>
              <a:t>개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1107AE-B5A2-A046-9714-76E2A2C879EE}"/>
              </a:ext>
            </a:extLst>
          </p:cNvPr>
          <p:cNvSpPr/>
          <p:nvPr/>
        </p:nvSpPr>
        <p:spPr>
          <a:xfrm>
            <a:off x="5393803" y="1331089"/>
            <a:ext cx="5590572" cy="36228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812281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91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Text Classification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9668EA-9F4F-DB44-A90E-7FA8703781C2}"/>
              </a:ext>
            </a:extLst>
          </p:cNvPr>
          <p:cNvSpPr txBox="1"/>
          <p:nvPr/>
        </p:nvSpPr>
        <p:spPr>
          <a:xfrm>
            <a:off x="269341" y="1481559"/>
            <a:ext cx="3738203" cy="3362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Sentiment Analysis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IMDb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SST-2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SST-5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Yelp Review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Text Classification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AG News Corpus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solidFill>
                  <a:schemeClr val="bg1">
                    <a:lumMod val="50000"/>
                  </a:schemeClr>
                </a:solidFill>
              </a:rPr>
              <a:t>DBpedia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 Ontology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9669B7-6C9E-474B-A497-F5CAB2E213E4}"/>
              </a:ext>
            </a:extLst>
          </p:cNvPr>
          <p:cNvSpPr txBox="1"/>
          <p:nvPr/>
        </p:nvSpPr>
        <p:spPr>
          <a:xfrm>
            <a:off x="7334528" y="1515225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SST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9BBEF-C350-D040-A02F-3878E0A4A14E}"/>
              </a:ext>
            </a:extLst>
          </p:cNvPr>
          <p:cNvSpPr txBox="1"/>
          <p:nvPr/>
        </p:nvSpPr>
        <p:spPr>
          <a:xfrm>
            <a:off x="5532699" y="1977157"/>
            <a:ext cx="5451676" cy="4193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Stanford Sentiment Treebank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Sentence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Tree</a:t>
            </a:r>
            <a:r>
              <a:rPr kumimoji="1" lang="ko-KR" altLang="en-US" dirty="0"/>
              <a:t>구조로 되어있는 </a:t>
            </a:r>
            <a:r>
              <a:rPr kumimoji="1" lang="en-US" altLang="ko-KR" dirty="0"/>
              <a:t>Dataset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영화 리뷰 </a:t>
            </a:r>
            <a:r>
              <a:rPr kumimoji="1" lang="en-US" altLang="ko-KR" dirty="0"/>
              <a:t>text</a:t>
            </a:r>
            <a:r>
              <a:rPr kumimoji="1" lang="ko-KR" altLang="en-US" dirty="0"/>
              <a:t>로 구성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SST-2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Binary Class (</a:t>
            </a:r>
            <a:r>
              <a:rPr kumimoji="1" lang="ko-KR" altLang="en-US" dirty="0"/>
              <a:t>긍정</a:t>
            </a:r>
            <a:r>
              <a:rPr kumimoji="1" lang="en-US" altLang="ko-KR" dirty="0"/>
              <a:t>, </a:t>
            </a:r>
            <a:r>
              <a:rPr kumimoji="1" lang="ko-KR" altLang="en-US" dirty="0"/>
              <a:t>부정</a:t>
            </a:r>
            <a:r>
              <a:rPr kumimoji="1" lang="en-US" altLang="ko-KR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56,400</a:t>
            </a:r>
            <a:r>
              <a:rPr kumimoji="1" lang="ko-KR" altLang="en-US" dirty="0"/>
              <a:t>개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SST-5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Multi Class (5 </a:t>
            </a:r>
            <a:r>
              <a:rPr kumimoji="1" lang="ko-KR" altLang="en-US" dirty="0"/>
              <a:t>단계</a:t>
            </a:r>
            <a:r>
              <a:rPr kumimoji="1" lang="en-US" altLang="ko-KR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94,200</a:t>
            </a:r>
            <a:r>
              <a:rPr kumimoji="1" lang="ko-KR" altLang="en-US" dirty="0"/>
              <a:t>개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1107AE-B5A2-A046-9714-76E2A2C879EE}"/>
              </a:ext>
            </a:extLst>
          </p:cNvPr>
          <p:cNvSpPr/>
          <p:nvPr/>
        </p:nvSpPr>
        <p:spPr>
          <a:xfrm>
            <a:off x="5393803" y="1331088"/>
            <a:ext cx="5590572" cy="443310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8890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91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Text Classification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9669B7-6C9E-474B-A497-F5CAB2E213E4}"/>
              </a:ext>
            </a:extLst>
          </p:cNvPr>
          <p:cNvSpPr txBox="1"/>
          <p:nvPr/>
        </p:nvSpPr>
        <p:spPr>
          <a:xfrm>
            <a:off x="7334528" y="1515225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SST Dataset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02DC8B-F939-A642-BEAC-25D5ADE03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652" y="1955875"/>
            <a:ext cx="6762467" cy="41168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EB4685-CF0F-8549-8CA0-E9C1938EEF8F}"/>
              </a:ext>
            </a:extLst>
          </p:cNvPr>
          <p:cNvSpPr txBox="1"/>
          <p:nvPr/>
        </p:nvSpPr>
        <p:spPr>
          <a:xfrm>
            <a:off x="269341" y="1481559"/>
            <a:ext cx="3738203" cy="3362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Sentiment Analysis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IMDb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SST-2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SST-5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Yelp Review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Text Classification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AG News Corpus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solidFill>
                  <a:schemeClr val="bg1">
                    <a:lumMod val="50000"/>
                  </a:schemeClr>
                </a:solidFill>
              </a:rPr>
              <a:t>DBpedia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 Ontology Dataset</a:t>
            </a:r>
          </a:p>
        </p:txBody>
      </p:sp>
    </p:spTree>
    <p:extLst>
      <p:ext uri="{BB962C8B-B14F-4D97-AF65-F5344CB8AC3E}">
        <p14:creationId xmlns:p14="http://schemas.microsoft.com/office/powerpoint/2010/main" val="4093323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91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Text Classification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9668EA-9F4F-DB44-A90E-7FA8703781C2}"/>
              </a:ext>
            </a:extLst>
          </p:cNvPr>
          <p:cNvSpPr txBox="1"/>
          <p:nvPr/>
        </p:nvSpPr>
        <p:spPr>
          <a:xfrm>
            <a:off x="269341" y="1481559"/>
            <a:ext cx="3738203" cy="3362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Sentiment Analysis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IMDb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SST-2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SST-5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Yelp Review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Text Classification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AG News Corpus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solidFill>
                  <a:schemeClr val="bg1">
                    <a:lumMod val="50000"/>
                  </a:schemeClr>
                </a:solidFill>
              </a:rPr>
              <a:t>DBpedia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 Ontology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9669B7-6C9E-474B-A497-F5CAB2E213E4}"/>
              </a:ext>
            </a:extLst>
          </p:cNvPr>
          <p:cNvSpPr txBox="1"/>
          <p:nvPr/>
        </p:nvSpPr>
        <p:spPr>
          <a:xfrm>
            <a:off x="6988215" y="1581390"/>
            <a:ext cx="240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Yelp Review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9BBEF-C350-D040-A02F-3878E0A4A14E}"/>
              </a:ext>
            </a:extLst>
          </p:cNvPr>
          <p:cNvSpPr txBox="1"/>
          <p:nvPr/>
        </p:nvSpPr>
        <p:spPr>
          <a:xfrm>
            <a:off x="5532699" y="1977157"/>
            <a:ext cx="5451676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크라우드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소싱</a:t>
            </a:r>
            <a:r>
              <a:rPr kumimoji="1" lang="ko-KR" altLang="en-US" dirty="0"/>
              <a:t> 리뷰 포럼인 </a:t>
            </a:r>
            <a:r>
              <a:rPr kumimoji="1" lang="en-US" altLang="ko-KR" dirty="0"/>
              <a:t>Yelp</a:t>
            </a:r>
            <a:r>
              <a:rPr kumimoji="1" lang="ko-KR" altLang="en-US" dirty="0"/>
              <a:t>의 리뷰로 구성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전체 </a:t>
            </a:r>
            <a:r>
              <a:rPr lang="en-US" altLang="ko-KR" dirty="0"/>
              <a:t>500,000</a:t>
            </a:r>
            <a:r>
              <a:rPr lang="ko-KR" altLang="en-US" dirty="0"/>
              <a:t>개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SST Dataset</a:t>
            </a:r>
            <a:r>
              <a:rPr kumimoji="1" lang="ko-KR" altLang="en-US" dirty="0"/>
              <a:t>과 마찬가지로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 종류로 </a:t>
            </a:r>
            <a:r>
              <a:rPr kumimoji="1" lang="ko-KR" altLang="en-US" dirty="0" err="1"/>
              <a:t>라벨링</a:t>
            </a:r>
            <a:endParaRPr kumimoji="1"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Binary Class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5 Class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1107AE-B5A2-A046-9714-76E2A2C879EE}"/>
              </a:ext>
            </a:extLst>
          </p:cNvPr>
          <p:cNvSpPr/>
          <p:nvPr/>
        </p:nvSpPr>
        <p:spPr>
          <a:xfrm>
            <a:off x="5393803" y="1331089"/>
            <a:ext cx="5590572" cy="300941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0506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91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Text Classification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9668EA-9F4F-DB44-A90E-7FA8703781C2}"/>
              </a:ext>
            </a:extLst>
          </p:cNvPr>
          <p:cNvSpPr txBox="1"/>
          <p:nvPr/>
        </p:nvSpPr>
        <p:spPr>
          <a:xfrm>
            <a:off x="269341" y="1481559"/>
            <a:ext cx="3738203" cy="3362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Sentiment Analysis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IMDb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SST-2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SST-5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Yelp Review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kumimoji="1" lang="en-US" altLang="ko-KR" dirty="0"/>
              <a:t>Text Classification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AG News Corpus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solidFill>
                  <a:schemeClr val="bg1">
                    <a:lumMod val="50000"/>
                  </a:schemeClr>
                </a:solidFill>
              </a:rPr>
              <a:t>DBpedia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 Ontology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9669B7-6C9E-474B-A497-F5CAB2E213E4}"/>
              </a:ext>
            </a:extLst>
          </p:cNvPr>
          <p:cNvSpPr txBox="1"/>
          <p:nvPr/>
        </p:nvSpPr>
        <p:spPr>
          <a:xfrm>
            <a:off x="7163552" y="1518063"/>
            <a:ext cx="2051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AG News Corpus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9BBEF-C350-D040-A02F-3878E0A4A14E}"/>
              </a:ext>
            </a:extLst>
          </p:cNvPr>
          <p:cNvSpPr txBox="1"/>
          <p:nvPr/>
        </p:nvSpPr>
        <p:spPr>
          <a:xfrm>
            <a:off x="5532699" y="1977157"/>
            <a:ext cx="5451676" cy="4193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AG News Corpus</a:t>
            </a:r>
            <a:r>
              <a:rPr kumimoji="1" lang="ko-KR" altLang="en-US" dirty="0"/>
              <a:t>로 구축된 </a:t>
            </a:r>
            <a:r>
              <a:rPr kumimoji="1" lang="ko-KR" altLang="en-US" dirty="0" err="1"/>
              <a:t>데이터셋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30,000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Training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Class </a:t>
            </a:r>
            <a:r>
              <a:rPr kumimoji="1" lang="ko-KR" altLang="en-US" dirty="0"/>
              <a:t>당 </a:t>
            </a:r>
            <a:r>
              <a:rPr kumimoji="1" lang="en-US" altLang="ko-KR" dirty="0"/>
              <a:t>1,900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Test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총 </a:t>
            </a:r>
            <a:r>
              <a:rPr lang="en-US" altLang="ko-KR" dirty="0"/>
              <a:t>4</a:t>
            </a:r>
            <a:r>
              <a:rPr lang="ko-KR" altLang="en-US" dirty="0"/>
              <a:t>개의 </a:t>
            </a:r>
            <a:r>
              <a:rPr lang="en-US" altLang="ko-KR" dirty="0"/>
              <a:t>Class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World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Sports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Business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Sci/Tech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1107AE-B5A2-A046-9714-76E2A2C879EE}"/>
              </a:ext>
            </a:extLst>
          </p:cNvPr>
          <p:cNvSpPr/>
          <p:nvPr/>
        </p:nvSpPr>
        <p:spPr>
          <a:xfrm>
            <a:off x="5393803" y="1331089"/>
            <a:ext cx="5590572" cy="41937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0374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91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Text Classification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9668EA-9F4F-DB44-A90E-7FA8703781C2}"/>
              </a:ext>
            </a:extLst>
          </p:cNvPr>
          <p:cNvSpPr txBox="1"/>
          <p:nvPr/>
        </p:nvSpPr>
        <p:spPr>
          <a:xfrm>
            <a:off x="269341" y="1481559"/>
            <a:ext cx="3738203" cy="3362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Sentiment Analysis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IMDb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SST-2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SST-5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Yelp Review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kumimoji="1" lang="en-US" altLang="ko-KR" dirty="0"/>
              <a:t>Text Classification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AG News Corpus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DBpedia</a:t>
            </a:r>
            <a:r>
              <a:rPr kumimoji="1" lang="en-US" altLang="ko-KR" dirty="0"/>
              <a:t> Ontology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9669B7-6C9E-474B-A497-F5CAB2E213E4}"/>
              </a:ext>
            </a:extLst>
          </p:cNvPr>
          <p:cNvSpPr txBox="1"/>
          <p:nvPr/>
        </p:nvSpPr>
        <p:spPr>
          <a:xfrm>
            <a:off x="6626513" y="1518063"/>
            <a:ext cx="3128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/>
              <a:t>DBpedia</a:t>
            </a:r>
            <a:r>
              <a:rPr kumimoji="1" lang="en-US" altLang="ko-KR" b="1" dirty="0"/>
              <a:t> Ontology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9BBEF-C350-D040-A02F-3878E0A4A14E}"/>
              </a:ext>
            </a:extLst>
          </p:cNvPr>
          <p:cNvSpPr txBox="1"/>
          <p:nvPr/>
        </p:nvSpPr>
        <p:spPr>
          <a:xfrm>
            <a:off x="5532699" y="1977157"/>
            <a:ext cx="5451676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DBpedia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title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content</a:t>
            </a:r>
            <a:r>
              <a:rPr kumimoji="1" lang="ko-KR" altLang="en-US" dirty="0"/>
              <a:t>로 구성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전체 </a:t>
            </a:r>
            <a:r>
              <a:rPr kumimoji="1" lang="en-US" altLang="ko-KR" dirty="0"/>
              <a:t>14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Class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e.x</a:t>
            </a:r>
            <a:r>
              <a:rPr kumimoji="1" lang="en-US" altLang="ko-KR" dirty="0"/>
              <a:t>) Company, Educational, 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560,000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Training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각 </a:t>
            </a:r>
            <a:r>
              <a:rPr kumimoji="1" lang="en-US" altLang="ko-KR" dirty="0"/>
              <a:t>Class</a:t>
            </a:r>
            <a:r>
              <a:rPr kumimoji="1" lang="ko-KR" altLang="en-US" dirty="0"/>
              <a:t>마다 </a:t>
            </a:r>
            <a:r>
              <a:rPr kumimoji="1" lang="en-US" altLang="ko-KR" dirty="0"/>
              <a:t>70,000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Test Data</a:t>
            </a:r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1107AE-B5A2-A046-9714-76E2A2C879EE}"/>
              </a:ext>
            </a:extLst>
          </p:cNvPr>
          <p:cNvSpPr/>
          <p:nvPr/>
        </p:nvSpPr>
        <p:spPr>
          <a:xfrm>
            <a:off x="5393803" y="1331089"/>
            <a:ext cx="5590572" cy="36228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72889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1477460" y="3136612"/>
            <a:ext cx="92370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How do we evaluate Text Classification Model</a:t>
            </a:r>
          </a:p>
        </p:txBody>
      </p:sp>
    </p:spTree>
    <p:extLst>
      <p:ext uri="{BB962C8B-B14F-4D97-AF65-F5344CB8AC3E}">
        <p14:creationId xmlns:p14="http://schemas.microsoft.com/office/powerpoint/2010/main" val="3716529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F42368-5E30-1C47-A578-C7846B4E669D}"/>
              </a:ext>
            </a:extLst>
          </p:cNvPr>
          <p:cNvSpPr txBox="1"/>
          <p:nvPr/>
        </p:nvSpPr>
        <p:spPr>
          <a:xfrm>
            <a:off x="681318" y="1550894"/>
            <a:ext cx="725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Error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BB78DB-3450-5A47-9269-A01428866EC3}"/>
              </a:ext>
            </a:extLst>
          </p:cNvPr>
          <p:cNvSpPr txBox="1"/>
          <p:nvPr/>
        </p:nvSpPr>
        <p:spPr>
          <a:xfrm>
            <a:off x="681318" y="1920226"/>
            <a:ext cx="3825086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실제 값과는 다르게 예측을 한 경우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66A81F-BA3E-5C4C-BF72-807900B9F83F}"/>
              </a:ext>
            </a:extLst>
          </p:cNvPr>
          <p:cNvSpPr txBox="1"/>
          <p:nvPr/>
        </p:nvSpPr>
        <p:spPr>
          <a:xfrm>
            <a:off x="269341" y="545812"/>
            <a:ext cx="7679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2800" dirty="0"/>
              <a:t>How do we evaluate Text Classification Model</a:t>
            </a:r>
          </a:p>
        </p:txBody>
      </p:sp>
    </p:spTree>
    <p:extLst>
      <p:ext uri="{BB962C8B-B14F-4D97-AF65-F5344CB8AC3E}">
        <p14:creationId xmlns:p14="http://schemas.microsoft.com/office/powerpoint/2010/main" val="3300538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039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Text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Classification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34D1EB-9B54-0348-A8CF-99F8FE7894E0}"/>
              </a:ext>
            </a:extLst>
          </p:cNvPr>
          <p:cNvSpPr txBox="1"/>
          <p:nvPr/>
        </p:nvSpPr>
        <p:spPr>
          <a:xfrm>
            <a:off x="407231" y="1290917"/>
            <a:ext cx="7329310" cy="4990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What</a:t>
            </a:r>
            <a:r>
              <a:rPr lang="ko-KR" altLang="en-US" dirty="0"/>
              <a:t> </a:t>
            </a:r>
            <a:r>
              <a:rPr lang="en-US" altLang="ko-KR" dirty="0"/>
              <a:t>is</a:t>
            </a:r>
            <a:r>
              <a:rPr lang="ko-KR" altLang="en-US" dirty="0"/>
              <a:t> </a:t>
            </a:r>
            <a:r>
              <a:rPr lang="en-US" altLang="ko-KR" dirty="0"/>
              <a:t>Text</a:t>
            </a:r>
            <a:r>
              <a:rPr lang="ko-KR" altLang="en-US" dirty="0"/>
              <a:t> </a:t>
            </a:r>
            <a:r>
              <a:rPr lang="en-US" altLang="ko-KR" dirty="0"/>
              <a:t>Classification?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Why do</a:t>
            </a:r>
            <a:r>
              <a:rPr lang="ko-KR" altLang="en-US" dirty="0"/>
              <a:t> </a:t>
            </a:r>
            <a:r>
              <a:rPr lang="en-US" altLang="ko-KR" dirty="0"/>
              <a:t>we</a:t>
            </a:r>
            <a:r>
              <a:rPr lang="ko-KR" altLang="en-US" dirty="0"/>
              <a:t> </a:t>
            </a:r>
            <a:r>
              <a:rPr lang="en-US" altLang="ko-KR" dirty="0"/>
              <a:t>need</a:t>
            </a:r>
            <a:r>
              <a:rPr lang="ko-KR" altLang="en-US" dirty="0"/>
              <a:t> </a:t>
            </a:r>
            <a:r>
              <a:rPr lang="en-US" altLang="ko-KR" dirty="0"/>
              <a:t>Text</a:t>
            </a:r>
            <a:r>
              <a:rPr lang="ko-KR" altLang="en-US" dirty="0"/>
              <a:t> </a:t>
            </a:r>
            <a:r>
              <a:rPr lang="en-US" altLang="ko-KR" dirty="0"/>
              <a:t>Classification?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Text</a:t>
            </a:r>
            <a:r>
              <a:rPr lang="ko-KR" altLang="en-US" dirty="0"/>
              <a:t> </a:t>
            </a:r>
            <a:r>
              <a:rPr lang="en-US" altLang="ko-KR" dirty="0"/>
              <a:t>Classification</a:t>
            </a:r>
            <a:r>
              <a:rPr lang="ko-KR" altLang="en-US" dirty="0"/>
              <a:t> </a:t>
            </a:r>
            <a:r>
              <a:rPr lang="en-US" altLang="ko-KR" dirty="0"/>
              <a:t>Dataset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" altLang="ko-KR" dirty="0"/>
              <a:t>How do we evaluate Text Classification Model?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How</a:t>
            </a:r>
            <a:r>
              <a:rPr lang="ko-KR" altLang="en-US" dirty="0"/>
              <a:t> </a:t>
            </a:r>
            <a:r>
              <a:rPr lang="en-US" altLang="ko-KR" dirty="0"/>
              <a:t>does</a:t>
            </a:r>
            <a:r>
              <a:rPr lang="ko-KR" altLang="en-US" dirty="0"/>
              <a:t> </a:t>
            </a:r>
            <a:r>
              <a:rPr lang="en-US" altLang="ko-KR" dirty="0"/>
              <a:t>Text</a:t>
            </a:r>
            <a:r>
              <a:rPr lang="ko-KR" altLang="en-US" dirty="0"/>
              <a:t> </a:t>
            </a:r>
            <a:r>
              <a:rPr lang="en-US" altLang="ko-KR" dirty="0"/>
              <a:t>Classification</a:t>
            </a:r>
            <a:r>
              <a:rPr lang="ko-KR" altLang="en-US" dirty="0"/>
              <a:t> </a:t>
            </a:r>
            <a:r>
              <a:rPr lang="en-US" altLang="ko-KR" dirty="0"/>
              <a:t>work?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Classification</a:t>
            </a:r>
            <a:r>
              <a:rPr lang="ko-KR" altLang="en-US" dirty="0"/>
              <a:t> </a:t>
            </a:r>
            <a:r>
              <a:rPr lang="en-US" altLang="ko-KR" dirty="0"/>
              <a:t>Papers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Convolutional neural networks for sentence classification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Character-level Convolutional Networks for Text Classification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" altLang="ko-KR" dirty="0"/>
          </a:p>
        </p:txBody>
      </p:sp>
    </p:spTree>
    <p:extLst>
      <p:ext uri="{BB962C8B-B14F-4D97-AF65-F5344CB8AC3E}">
        <p14:creationId xmlns:p14="http://schemas.microsoft.com/office/powerpoint/2010/main" val="1325125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F42368-5E30-1C47-A578-C7846B4E669D}"/>
              </a:ext>
            </a:extLst>
          </p:cNvPr>
          <p:cNvSpPr txBox="1"/>
          <p:nvPr/>
        </p:nvSpPr>
        <p:spPr>
          <a:xfrm>
            <a:off x="681318" y="1550894"/>
            <a:ext cx="725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Error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BB78DB-3450-5A47-9269-A01428866EC3}"/>
              </a:ext>
            </a:extLst>
          </p:cNvPr>
          <p:cNvSpPr txBox="1"/>
          <p:nvPr/>
        </p:nvSpPr>
        <p:spPr>
          <a:xfrm>
            <a:off x="681318" y="1920226"/>
            <a:ext cx="3825086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실제 값과는 다르게 예측을 한 경우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endParaRPr kumimoji="1"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dirty="0"/>
              <a:t>긍정을 부정으로 예측한 경우</a:t>
            </a:r>
            <a:endParaRPr kumimoji="1"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dirty="0"/>
              <a:t>부정을 긍정으로 예측한 경우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DBB0FC-CB13-F44E-B288-6DBE8C538CE7}"/>
              </a:ext>
            </a:extLst>
          </p:cNvPr>
          <p:cNvSpPr txBox="1"/>
          <p:nvPr/>
        </p:nvSpPr>
        <p:spPr>
          <a:xfrm>
            <a:off x="269341" y="545812"/>
            <a:ext cx="7679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2800" dirty="0"/>
              <a:t>How do we evaluate Text Classification Model</a:t>
            </a:r>
          </a:p>
        </p:txBody>
      </p:sp>
    </p:spTree>
    <p:extLst>
      <p:ext uri="{BB962C8B-B14F-4D97-AF65-F5344CB8AC3E}">
        <p14:creationId xmlns:p14="http://schemas.microsoft.com/office/powerpoint/2010/main" val="13044628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F42368-5E30-1C47-A578-C7846B4E669D}"/>
              </a:ext>
            </a:extLst>
          </p:cNvPr>
          <p:cNvSpPr txBox="1"/>
          <p:nvPr/>
        </p:nvSpPr>
        <p:spPr>
          <a:xfrm>
            <a:off x="681318" y="1550894"/>
            <a:ext cx="725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Error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BB78DB-3450-5A47-9269-A01428866EC3}"/>
              </a:ext>
            </a:extLst>
          </p:cNvPr>
          <p:cNvSpPr txBox="1"/>
          <p:nvPr/>
        </p:nvSpPr>
        <p:spPr>
          <a:xfrm>
            <a:off x="681318" y="1920226"/>
            <a:ext cx="3825086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실제 값과는 다르게 예측을 한 경우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endParaRPr kumimoji="1"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dirty="0"/>
              <a:t>긍정을 부정으로 예측한 경우</a:t>
            </a:r>
            <a:endParaRPr kumimoji="1"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dirty="0"/>
              <a:t>부정을 긍정으로 예측한 경우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DBD115C-7679-CE4C-A578-53886F010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276" y="2770619"/>
            <a:ext cx="4626536" cy="3460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A5A8B2-39A9-2D41-AE50-1E647ABE4312}"/>
              </a:ext>
            </a:extLst>
          </p:cNvPr>
          <p:cNvSpPr txBox="1"/>
          <p:nvPr/>
        </p:nvSpPr>
        <p:spPr>
          <a:xfrm>
            <a:off x="269341" y="545812"/>
            <a:ext cx="7679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2800" dirty="0"/>
              <a:t>How do we evaluate Text Classification Model</a:t>
            </a:r>
          </a:p>
        </p:txBody>
      </p:sp>
    </p:spTree>
    <p:extLst>
      <p:ext uri="{BB962C8B-B14F-4D97-AF65-F5344CB8AC3E}">
        <p14:creationId xmlns:p14="http://schemas.microsoft.com/office/powerpoint/2010/main" val="8524441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7679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2800" dirty="0"/>
              <a:t>How do we evaluate Text Classification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F42368-5E30-1C47-A578-C7846B4E669D}"/>
              </a:ext>
            </a:extLst>
          </p:cNvPr>
          <p:cNvSpPr txBox="1"/>
          <p:nvPr/>
        </p:nvSpPr>
        <p:spPr>
          <a:xfrm>
            <a:off x="681318" y="1550894"/>
            <a:ext cx="2097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Confusion Matrix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DE41A4-47AE-3740-99E8-98009EF46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18" y="1920226"/>
            <a:ext cx="79502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5584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7679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2800" dirty="0"/>
              <a:t>How do we evaluate Text Classification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F42368-5E30-1C47-A578-C7846B4E669D}"/>
              </a:ext>
            </a:extLst>
          </p:cNvPr>
          <p:cNvSpPr txBox="1"/>
          <p:nvPr/>
        </p:nvSpPr>
        <p:spPr>
          <a:xfrm>
            <a:off x="681318" y="1550894"/>
            <a:ext cx="2097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Confusion Matrix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C2AF6F8-A4C4-3540-B435-3FE5BC416A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27"/>
          <a:stretch/>
        </p:blipFill>
        <p:spPr>
          <a:xfrm>
            <a:off x="681318" y="2137424"/>
            <a:ext cx="6787886" cy="446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280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433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Classification Metric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98B436-418D-B445-821C-7615C007B98C}"/>
              </a:ext>
            </a:extLst>
          </p:cNvPr>
          <p:cNvSpPr txBox="1"/>
          <p:nvPr/>
        </p:nvSpPr>
        <p:spPr>
          <a:xfrm>
            <a:off x="466165" y="1568823"/>
            <a:ext cx="137249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1. Accuracy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3B4DDA9-DEB2-A447-A5E9-01C8A1F3F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315081"/>
              </p:ext>
            </p:extLst>
          </p:nvPr>
        </p:nvGraphicFramePr>
        <p:xfrm>
          <a:off x="6725546" y="2752194"/>
          <a:ext cx="3812989" cy="1353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577">
                  <a:extLst>
                    <a:ext uri="{9D8B030D-6E8A-4147-A177-3AD203B41FA5}">
                      <a16:colId xmlns:a16="http://schemas.microsoft.com/office/drawing/2014/main" val="3340417293"/>
                    </a:ext>
                  </a:extLst>
                </a:gridCol>
                <a:gridCol w="1266950">
                  <a:extLst>
                    <a:ext uri="{9D8B030D-6E8A-4147-A177-3AD203B41FA5}">
                      <a16:colId xmlns:a16="http://schemas.microsoft.com/office/drawing/2014/main" val="3338286440"/>
                    </a:ext>
                  </a:extLst>
                </a:gridCol>
                <a:gridCol w="1422462">
                  <a:extLst>
                    <a:ext uri="{9D8B030D-6E8A-4147-A177-3AD203B41FA5}">
                      <a16:colId xmlns:a16="http://schemas.microsoft.com/office/drawing/2014/main" val="2724215435"/>
                    </a:ext>
                  </a:extLst>
                </a:gridCol>
              </a:tblGrid>
              <a:tr h="378308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797537"/>
                  </a:ext>
                </a:extLst>
              </a:tr>
              <a:tr h="487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TP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FP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1273318"/>
                  </a:ext>
                </a:extLst>
              </a:tr>
              <a:tr h="487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FN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TN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16589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9000F61-4C00-5045-AB02-6847BAE14473}"/>
              </a:ext>
            </a:extLst>
          </p:cNvPr>
          <p:cNvSpPr txBox="1"/>
          <p:nvPr/>
        </p:nvSpPr>
        <p:spPr>
          <a:xfrm rot="16200000">
            <a:off x="5946426" y="3454858"/>
            <a:ext cx="994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Predicted</a:t>
            </a:r>
            <a:endParaRPr kumimoji="1" lang="ko-KR" altLang="en-US" sz="1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F9ADC4-4FA9-C044-B95D-AC4C6A75C15B}"/>
              </a:ext>
            </a:extLst>
          </p:cNvPr>
          <p:cNvSpPr txBox="1"/>
          <p:nvPr/>
        </p:nvSpPr>
        <p:spPr>
          <a:xfrm>
            <a:off x="8766510" y="2385616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Actual</a:t>
            </a:r>
            <a:endParaRPr kumimoji="1"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184B6-82A9-2842-B607-6BF06137E394}"/>
                  </a:ext>
                </a:extLst>
              </p:cNvPr>
              <p:cNvSpPr txBox="1"/>
              <p:nvPr/>
            </p:nvSpPr>
            <p:spPr>
              <a:xfrm>
                <a:off x="634303" y="2522906"/>
                <a:ext cx="3577069" cy="2023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                  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ko-KR" b="0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dirty="0"/>
                  <a:t> 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184B6-82A9-2842-B607-6BF06137E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03" y="2522906"/>
                <a:ext cx="3577069" cy="20238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F286A58-C6CA-7143-94EB-F79A3623D276}"/>
              </a:ext>
            </a:extLst>
          </p:cNvPr>
          <p:cNvSpPr txBox="1"/>
          <p:nvPr/>
        </p:nvSpPr>
        <p:spPr>
          <a:xfrm>
            <a:off x="634303" y="4546730"/>
            <a:ext cx="287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accent1"/>
                </a:solidFill>
              </a:rPr>
              <a:t>전체적인 </a:t>
            </a:r>
            <a:r>
              <a:rPr kumimoji="1" lang="en-US" altLang="ko-KR" dirty="0">
                <a:solidFill>
                  <a:schemeClr val="accent1"/>
                </a:solidFill>
              </a:rPr>
              <a:t>Classifier</a:t>
            </a:r>
            <a:r>
              <a:rPr kumimoji="1" lang="ko-KR" altLang="en-US" dirty="0">
                <a:solidFill>
                  <a:schemeClr val="accent1"/>
                </a:solidFill>
              </a:rPr>
              <a:t>의 성능</a:t>
            </a:r>
          </a:p>
        </p:txBody>
      </p:sp>
    </p:spTree>
    <p:extLst>
      <p:ext uri="{BB962C8B-B14F-4D97-AF65-F5344CB8AC3E}">
        <p14:creationId xmlns:p14="http://schemas.microsoft.com/office/powerpoint/2010/main" val="33254672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433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Classification Metric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98B436-418D-B445-821C-7615C007B98C}"/>
              </a:ext>
            </a:extLst>
          </p:cNvPr>
          <p:cNvSpPr txBox="1"/>
          <p:nvPr/>
        </p:nvSpPr>
        <p:spPr>
          <a:xfrm>
            <a:off x="466165" y="1568823"/>
            <a:ext cx="1487523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2. Error Rate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3B4DDA9-DEB2-A447-A5E9-01C8A1F3F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772075"/>
              </p:ext>
            </p:extLst>
          </p:nvPr>
        </p:nvGraphicFramePr>
        <p:xfrm>
          <a:off x="6725546" y="2752194"/>
          <a:ext cx="3812989" cy="1353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577">
                  <a:extLst>
                    <a:ext uri="{9D8B030D-6E8A-4147-A177-3AD203B41FA5}">
                      <a16:colId xmlns:a16="http://schemas.microsoft.com/office/drawing/2014/main" val="3340417293"/>
                    </a:ext>
                  </a:extLst>
                </a:gridCol>
                <a:gridCol w="1266950">
                  <a:extLst>
                    <a:ext uri="{9D8B030D-6E8A-4147-A177-3AD203B41FA5}">
                      <a16:colId xmlns:a16="http://schemas.microsoft.com/office/drawing/2014/main" val="3338286440"/>
                    </a:ext>
                  </a:extLst>
                </a:gridCol>
                <a:gridCol w="1422462">
                  <a:extLst>
                    <a:ext uri="{9D8B030D-6E8A-4147-A177-3AD203B41FA5}">
                      <a16:colId xmlns:a16="http://schemas.microsoft.com/office/drawing/2014/main" val="2724215435"/>
                    </a:ext>
                  </a:extLst>
                </a:gridCol>
              </a:tblGrid>
              <a:tr h="378308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797537"/>
                  </a:ext>
                </a:extLst>
              </a:tr>
              <a:tr h="487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TP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FP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273318"/>
                  </a:ext>
                </a:extLst>
              </a:tr>
              <a:tr h="487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FN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TN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016589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9000F61-4C00-5045-AB02-6847BAE14473}"/>
              </a:ext>
            </a:extLst>
          </p:cNvPr>
          <p:cNvSpPr txBox="1"/>
          <p:nvPr/>
        </p:nvSpPr>
        <p:spPr>
          <a:xfrm rot="16200000">
            <a:off x="5946426" y="3454858"/>
            <a:ext cx="994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Predicted</a:t>
            </a:r>
            <a:endParaRPr kumimoji="1" lang="ko-KR" altLang="en-US" sz="1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F9ADC4-4FA9-C044-B95D-AC4C6A75C15B}"/>
              </a:ext>
            </a:extLst>
          </p:cNvPr>
          <p:cNvSpPr txBox="1"/>
          <p:nvPr/>
        </p:nvSpPr>
        <p:spPr>
          <a:xfrm>
            <a:off x="8766510" y="2385616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Actual</a:t>
            </a:r>
            <a:endParaRPr kumimoji="1"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184B6-82A9-2842-B607-6BF06137E394}"/>
                  </a:ext>
                </a:extLst>
              </p:cNvPr>
              <p:cNvSpPr txBox="1"/>
              <p:nvPr/>
            </p:nvSpPr>
            <p:spPr>
              <a:xfrm>
                <a:off x="634303" y="2522906"/>
                <a:ext cx="3754874" cy="2062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𝐸𝑟𝑟𝑜𝑟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𝑅𝑎𝑡𝑒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                     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ko-KR" b="0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dirty="0"/>
                  <a:t> 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184B6-82A9-2842-B607-6BF06137E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03" y="2522906"/>
                <a:ext cx="3754874" cy="20623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96CDA74-EEB3-D641-BA7D-765CC3D338DE}"/>
              </a:ext>
            </a:extLst>
          </p:cNvPr>
          <p:cNvSpPr txBox="1"/>
          <p:nvPr/>
        </p:nvSpPr>
        <p:spPr>
          <a:xfrm>
            <a:off x="634303" y="4546730"/>
            <a:ext cx="2113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Classification error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7461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433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Classification Metric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98B436-418D-B445-821C-7615C007B98C}"/>
              </a:ext>
            </a:extLst>
          </p:cNvPr>
          <p:cNvSpPr txBox="1"/>
          <p:nvPr/>
        </p:nvSpPr>
        <p:spPr>
          <a:xfrm>
            <a:off x="466165" y="1568823"/>
            <a:ext cx="136922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3. Precision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3B4DDA9-DEB2-A447-A5E9-01C8A1F3F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806873"/>
              </p:ext>
            </p:extLst>
          </p:nvPr>
        </p:nvGraphicFramePr>
        <p:xfrm>
          <a:off x="6725546" y="2752194"/>
          <a:ext cx="3812989" cy="1353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577">
                  <a:extLst>
                    <a:ext uri="{9D8B030D-6E8A-4147-A177-3AD203B41FA5}">
                      <a16:colId xmlns:a16="http://schemas.microsoft.com/office/drawing/2014/main" val="3340417293"/>
                    </a:ext>
                  </a:extLst>
                </a:gridCol>
                <a:gridCol w="1266950">
                  <a:extLst>
                    <a:ext uri="{9D8B030D-6E8A-4147-A177-3AD203B41FA5}">
                      <a16:colId xmlns:a16="http://schemas.microsoft.com/office/drawing/2014/main" val="3338286440"/>
                    </a:ext>
                  </a:extLst>
                </a:gridCol>
                <a:gridCol w="1422462">
                  <a:extLst>
                    <a:ext uri="{9D8B030D-6E8A-4147-A177-3AD203B41FA5}">
                      <a16:colId xmlns:a16="http://schemas.microsoft.com/office/drawing/2014/main" val="2724215435"/>
                    </a:ext>
                  </a:extLst>
                </a:gridCol>
              </a:tblGrid>
              <a:tr h="378308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797537"/>
                  </a:ext>
                </a:extLst>
              </a:tr>
              <a:tr h="487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TP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FP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1273318"/>
                  </a:ext>
                </a:extLst>
              </a:tr>
              <a:tr h="487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FN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TN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016589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9000F61-4C00-5045-AB02-6847BAE14473}"/>
              </a:ext>
            </a:extLst>
          </p:cNvPr>
          <p:cNvSpPr txBox="1"/>
          <p:nvPr/>
        </p:nvSpPr>
        <p:spPr>
          <a:xfrm rot="16200000">
            <a:off x="5946426" y="3454858"/>
            <a:ext cx="994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Predicted</a:t>
            </a:r>
            <a:endParaRPr kumimoji="1" lang="ko-KR" altLang="en-US" sz="1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F9ADC4-4FA9-C044-B95D-AC4C6A75C15B}"/>
              </a:ext>
            </a:extLst>
          </p:cNvPr>
          <p:cNvSpPr txBox="1"/>
          <p:nvPr/>
        </p:nvSpPr>
        <p:spPr>
          <a:xfrm>
            <a:off x="8766510" y="2385616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Actual</a:t>
            </a:r>
            <a:endParaRPr kumimoji="1"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184B6-82A9-2842-B607-6BF06137E394}"/>
                  </a:ext>
                </a:extLst>
              </p:cNvPr>
              <p:cNvSpPr txBox="1"/>
              <p:nvPr/>
            </p:nvSpPr>
            <p:spPr>
              <a:xfrm>
                <a:off x="634303" y="2522906"/>
                <a:ext cx="2428101" cy="12925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184B6-82A9-2842-B607-6BF06137E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03" y="2522906"/>
                <a:ext cx="2428101" cy="12925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093EF26-5444-0041-9967-DA9A1CF423C6}"/>
              </a:ext>
            </a:extLst>
          </p:cNvPr>
          <p:cNvSpPr txBox="1"/>
          <p:nvPr/>
        </p:nvSpPr>
        <p:spPr>
          <a:xfrm>
            <a:off x="634303" y="3815504"/>
            <a:ext cx="5167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accent1"/>
                </a:solidFill>
              </a:rPr>
              <a:t>Classifier</a:t>
            </a:r>
            <a:r>
              <a:rPr kumimoji="1" lang="ko-KR" altLang="en-US" sz="1600" dirty="0">
                <a:solidFill>
                  <a:schemeClr val="accent1"/>
                </a:solidFill>
              </a:rPr>
              <a:t>가 </a:t>
            </a:r>
            <a:r>
              <a:rPr kumimoji="1" lang="en-US" altLang="ko-KR" sz="1600" dirty="0">
                <a:solidFill>
                  <a:schemeClr val="accent1"/>
                </a:solidFill>
              </a:rPr>
              <a:t>Positive</a:t>
            </a:r>
            <a:r>
              <a:rPr kumimoji="1" lang="ko-KR" altLang="en-US" sz="1600" dirty="0">
                <a:solidFill>
                  <a:schemeClr val="accent1"/>
                </a:solidFill>
              </a:rPr>
              <a:t>로 예측한 값 중 실제 </a:t>
            </a:r>
            <a:r>
              <a:rPr kumimoji="1" lang="en-US" altLang="ko-KR" sz="1600" dirty="0">
                <a:solidFill>
                  <a:schemeClr val="accent1"/>
                </a:solidFill>
              </a:rPr>
              <a:t>Positive </a:t>
            </a:r>
            <a:r>
              <a:rPr kumimoji="1" lang="ko-KR" altLang="en-US" sz="1600" dirty="0">
                <a:solidFill>
                  <a:schemeClr val="accent1"/>
                </a:solidFill>
              </a:rPr>
              <a:t>비율</a:t>
            </a:r>
          </a:p>
        </p:txBody>
      </p:sp>
    </p:spTree>
    <p:extLst>
      <p:ext uri="{BB962C8B-B14F-4D97-AF65-F5344CB8AC3E}">
        <p14:creationId xmlns:p14="http://schemas.microsoft.com/office/powerpoint/2010/main" val="32444812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433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Classification Metric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98B436-418D-B445-821C-7615C007B98C}"/>
              </a:ext>
            </a:extLst>
          </p:cNvPr>
          <p:cNvSpPr txBox="1"/>
          <p:nvPr/>
        </p:nvSpPr>
        <p:spPr>
          <a:xfrm>
            <a:off x="466165" y="1568823"/>
            <a:ext cx="536756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4. Sensitivity (or Recall or True Positive Rate, TPR)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3B4DDA9-DEB2-A447-A5E9-01C8A1F3F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376058"/>
              </p:ext>
            </p:extLst>
          </p:nvPr>
        </p:nvGraphicFramePr>
        <p:xfrm>
          <a:off x="6725546" y="2752194"/>
          <a:ext cx="3812989" cy="1353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577">
                  <a:extLst>
                    <a:ext uri="{9D8B030D-6E8A-4147-A177-3AD203B41FA5}">
                      <a16:colId xmlns:a16="http://schemas.microsoft.com/office/drawing/2014/main" val="3340417293"/>
                    </a:ext>
                  </a:extLst>
                </a:gridCol>
                <a:gridCol w="1266950">
                  <a:extLst>
                    <a:ext uri="{9D8B030D-6E8A-4147-A177-3AD203B41FA5}">
                      <a16:colId xmlns:a16="http://schemas.microsoft.com/office/drawing/2014/main" val="3338286440"/>
                    </a:ext>
                  </a:extLst>
                </a:gridCol>
                <a:gridCol w="1422462">
                  <a:extLst>
                    <a:ext uri="{9D8B030D-6E8A-4147-A177-3AD203B41FA5}">
                      <a16:colId xmlns:a16="http://schemas.microsoft.com/office/drawing/2014/main" val="2724215435"/>
                    </a:ext>
                  </a:extLst>
                </a:gridCol>
              </a:tblGrid>
              <a:tr h="378308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797537"/>
                  </a:ext>
                </a:extLst>
              </a:tr>
              <a:tr h="487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TP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FP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1273318"/>
                  </a:ext>
                </a:extLst>
              </a:tr>
              <a:tr h="487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FN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TN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016589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9000F61-4C00-5045-AB02-6847BAE14473}"/>
              </a:ext>
            </a:extLst>
          </p:cNvPr>
          <p:cNvSpPr txBox="1"/>
          <p:nvPr/>
        </p:nvSpPr>
        <p:spPr>
          <a:xfrm rot="16200000">
            <a:off x="5946426" y="3454858"/>
            <a:ext cx="994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Predicted</a:t>
            </a:r>
            <a:endParaRPr kumimoji="1" lang="ko-KR" altLang="en-US" sz="1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F9ADC4-4FA9-C044-B95D-AC4C6A75C15B}"/>
              </a:ext>
            </a:extLst>
          </p:cNvPr>
          <p:cNvSpPr txBox="1"/>
          <p:nvPr/>
        </p:nvSpPr>
        <p:spPr>
          <a:xfrm>
            <a:off x="8766510" y="2385616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Actual</a:t>
            </a:r>
            <a:endParaRPr kumimoji="1"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184B6-82A9-2842-B607-6BF06137E394}"/>
                  </a:ext>
                </a:extLst>
              </p:cNvPr>
              <p:cNvSpPr txBox="1"/>
              <p:nvPr/>
            </p:nvSpPr>
            <p:spPr>
              <a:xfrm>
                <a:off x="634303" y="2522906"/>
                <a:ext cx="2114040" cy="12925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184B6-82A9-2842-B607-6BF06137E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03" y="2522906"/>
                <a:ext cx="2114040" cy="12925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D58855A-5CE3-2842-B426-8205770C6A91}"/>
              </a:ext>
            </a:extLst>
          </p:cNvPr>
          <p:cNvSpPr txBox="1"/>
          <p:nvPr/>
        </p:nvSpPr>
        <p:spPr>
          <a:xfrm>
            <a:off x="634303" y="3815504"/>
            <a:ext cx="54955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solidFill>
                  <a:schemeClr val="accent1"/>
                </a:solidFill>
              </a:rPr>
              <a:t>실제 </a:t>
            </a:r>
            <a:r>
              <a:rPr kumimoji="1" lang="en-US" altLang="ko-KR" sz="1600" dirty="0">
                <a:solidFill>
                  <a:schemeClr val="accent1"/>
                </a:solidFill>
              </a:rPr>
              <a:t>Positive</a:t>
            </a:r>
            <a:r>
              <a:rPr kumimoji="1" lang="ko-KR" altLang="en-US" sz="1600" dirty="0">
                <a:solidFill>
                  <a:schemeClr val="accent1"/>
                </a:solidFill>
              </a:rPr>
              <a:t>인 값을 얼마나 잘 분류하는지 측정하는 척도</a:t>
            </a:r>
          </a:p>
        </p:txBody>
      </p:sp>
    </p:spTree>
    <p:extLst>
      <p:ext uri="{BB962C8B-B14F-4D97-AF65-F5344CB8AC3E}">
        <p14:creationId xmlns:p14="http://schemas.microsoft.com/office/powerpoint/2010/main" val="3471046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433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Classification Metric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98B436-418D-B445-821C-7615C007B98C}"/>
              </a:ext>
            </a:extLst>
          </p:cNvPr>
          <p:cNvSpPr txBox="1"/>
          <p:nvPr/>
        </p:nvSpPr>
        <p:spPr>
          <a:xfrm>
            <a:off x="466165" y="1568823"/>
            <a:ext cx="463197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5. Specificity (or True Negative Rate, TNR)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3B4DDA9-DEB2-A447-A5E9-01C8A1F3F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195903"/>
              </p:ext>
            </p:extLst>
          </p:nvPr>
        </p:nvGraphicFramePr>
        <p:xfrm>
          <a:off x="6725546" y="2752194"/>
          <a:ext cx="3812989" cy="1353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577">
                  <a:extLst>
                    <a:ext uri="{9D8B030D-6E8A-4147-A177-3AD203B41FA5}">
                      <a16:colId xmlns:a16="http://schemas.microsoft.com/office/drawing/2014/main" val="3340417293"/>
                    </a:ext>
                  </a:extLst>
                </a:gridCol>
                <a:gridCol w="1266950">
                  <a:extLst>
                    <a:ext uri="{9D8B030D-6E8A-4147-A177-3AD203B41FA5}">
                      <a16:colId xmlns:a16="http://schemas.microsoft.com/office/drawing/2014/main" val="3338286440"/>
                    </a:ext>
                  </a:extLst>
                </a:gridCol>
                <a:gridCol w="1422462">
                  <a:extLst>
                    <a:ext uri="{9D8B030D-6E8A-4147-A177-3AD203B41FA5}">
                      <a16:colId xmlns:a16="http://schemas.microsoft.com/office/drawing/2014/main" val="2724215435"/>
                    </a:ext>
                  </a:extLst>
                </a:gridCol>
              </a:tblGrid>
              <a:tr h="378308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797537"/>
                  </a:ext>
                </a:extLst>
              </a:tr>
              <a:tr h="487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TP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FP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1273318"/>
                  </a:ext>
                </a:extLst>
              </a:tr>
              <a:tr h="487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FN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TN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16589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9000F61-4C00-5045-AB02-6847BAE14473}"/>
              </a:ext>
            </a:extLst>
          </p:cNvPr>
          <p:cNvSpPr txBox="1"/>
          <p:nvPr/>
        </p:nvSpPr>
        <p:spPr>
          <a:xfrm rot="16200000">
            <a:off x="5946426" y="3454858"/>
            <a:ext cx="994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Predicted</a:t>
            </a:r>
            <a:endParaRPr kumimoji="1" lang="ko-KR" altLang="en-US" sz="1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F9ADC4-4FA9-C044-B95D-AC4C6A75C15B}"/>
              </a:ext>
            </a:extLst>
          </p:cNvPr>
          <p:cNvSpPr txBox="1"/>
          <p:nvPr/>
        </p:nvSpPr>
        <p:spPr>
          <a:xfrm>
            <a:off x="8766510" y="2385616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Actual</a:t>
            </a:r>
            <a:endParaRPr kumimoji="1"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184B6-82A9-2842-B607-6BF06137E394}"/>
                  </a:ext>
                </a:extLst>
              </p:cNvPr>
              <p:cNvSpPr txBox="1"/>
              <p:nvPr/>
            </p:nvSpPr>
            <p:spPr>
              <a:xfrm>
                <a:off x="634303" y="2522906"/>
                <a:ext cx="2614049" cy="12925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𝑆𝑝𝑒𝑐𝑖𝑓𝑖𝑐𝑖𝑡𝑦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184B6-82A9-2842-B607-6BF06137E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03" y="2522906"/>
                <a:ext cx="2614049" cy="12925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64CC375-F7CE-D54B-8069-A627E1FC65C9}"/>
              </a:ext>
            </a:extLst>
          </p:cNvPr>
          <p:cNvSpPr txBox="1"/>
          <p:nvPr/>
        </p:nvSpPr>
        <p:spPr>
          <a:xfrm>
            <a:off x="634303" y="3815504"/>
            <a:ext cx="5622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solidFill>
                  <a:schemeClr val="accent1"/>
                </a:solidFill>
              </a:rPr>
              <a:t>실제 </a:t>
            </a:r>
            <a:r>
              <a:rPr kumimoji="1" lang="en-US" altLang="ko-KR" sz="1600" dirty="0">
                <a:solidFill>
                  <a:schemeClr val="accent1"/>
                </a:solidFill>
              </a:rPr>
              <a:t>Negative</a:t>
            </a:r>
            <a:r>
              <a:rPr kumimoji="1" lang="ko-KR" altLang="en-US" sz="1600" dirty="0">
                <a:solidFill>
                  <a:schemeClr val="accent1"/>
                </a:solidFill>
              </a:rPr>
              <a:t>인 값을 얼마나 잘 분류하는지 측정하는 척도</a:t>
            </a:r>
          </a:p>
        </p:txBody>
      </p:sp>
    </p:spTree>
    <p:extLst>
      <p:ext uri="{BB962C8B-B14F-4D97-AF65-F5344CB8AC3E}">
        <p14:creationId xmlns:p14="http://schemas.microsoft.com/office/powerpoint/2010/main" val="6940189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433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Classification Metric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98B436-418D-B445-821C-7615C007B98C}"/>
              </a:ext>
            </a:extLst>
          </p:cNvPr>
          <p:cNvSpPr txBox="1"/>
          <p:nvPr/>
        </p:nvSpPr>
        <p:spPr>
          <a:xfrm>
            <a:off x="466165" y="1568823"/>
            <a:ext cx="134197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6. F1 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51DAE3-0CFE-A145-BC09-69B1BE8540A3}"/>
                  </a:ext>
                </a:extLst>
              </p:cNvPr>
              <p:cNvSpPr txBox="1"/>
              <p:nvPr/>
            </p:nvSpPr>
            <p:spPr>
              <a:xfrm>
                <a:off x="602030" y="2264723"/>
                <a:ext cx="6033639" cy="15301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𝑟𝑒𝑐𝑎𝑙</m:t>
                                  </m:r>
                                  <m:sSup>
                                    <m:sSupPr>
                                      <m:ctrlP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𝑝𝑟𝑒𝑐𝑖𝑠𝑖𝑜</m:t>
                                  </m:r>
                                  <m:sSup>
                                    <m:sSupPr>
                                      <m:ctrlP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=2⋅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51DAE3-0CFE-A145-BC09-69B1BE854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30" y="2264723"/>
                <a:ext cx="6033639" cy="15301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35C2D0E-EE74-E84A-991A-9D04177427DB}"/>
              </a:ext>
            </a:extLst>
          </p:cNvPr>
          <p:cNvSpPr txBox="1"/>
          <p:nvPr/>
        </p:nvSpPr>
        <p:spPr>
          <a:xfrm>
            <a:off x="688091" y="3867216"/>
            <a:ext cx="4612288" cy="746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accent1"/>
                </a:solidFill>
              </a:rPr>
              <a:t>Recall</a:t>
            </a:r>
            <a:r>
              <a:rPr kumimoji="1" lang="ko-KR" altLang="en-US" sz="1600" dirty="0">
                <a:solidFill>
                  <a:schemeClr val="accent1"/>
                </a:solidFill>
              </a:rPr>
              <a:t>과 </a:t>
            </a:r>
            <a:r>
              <a:rPr kumimoji="1" lang="en-US" altLang="ko-KR" sz="1600" dirty="0">
                <a:solidFill>
                  <a:schemeClr val="accent1"/>
                </a:solidFill>
              </a:rPr>
              <a:t>Precision</a:t>
            </a:r>
            <a:r>
              <a:rPr kumimoji="1" lang="ko-KR" altLang="en-US" sz="1600" dirty="0">
                <a:solidFill>
                  <a:schemeClr val="accent1"/>
                </a:solidFill>
              </a:rPr>
              <a:t>의 조화 평균</a:t>
            </a:r>
            <a:r>
              <a:rPr kumimoji="1" lang="en-US" altLang="ko-KR" sz="1600" dirty="0">
                <a:solidFill>
                  <a:schemeClr val="accent1"/>
                </a:solidFill>
              </a:rPr>
              <a:t>(Harmonic mean)</a:t>
            </a:r>
          </a:p>
          <a:p>
            <a:endParaRPr kumimoji="1" lang="en-US" altLang="ko-KR" sz="1050" dirty="0">
              <a:solidFill>
                <a:schemeClr val="accent1"/>
              </a:solidFill>
            </a:endParaRPr>
          </a:p>
          <a:p>
            <a:r>
              <a:rPr kumimoji="1" lang="en-US" altLang="ko-KR" sz="1600" dirty="0">
                <a:solidFill>
                  <a:schemeClr val="accent1"/>
                </a:solidFill>
              </a:rPr>
              <a:t>(</a:t>
            </a:r>
            <a:r>
              <a:rPr kumimoji="1" lang="ko-KR" altLang="en-US" sz="1600" dirty="0">
                <a:solidFill>
                  <a:schemeClr val="accent1"/>
                </a:solidFill>
              </a:rPr>
              <a:t>조화 평균</a:t>
            </a:r>
            <a:r>
              <a:rPr kumimoji="1" lang="en-US" altLang="ko-KR" sz="1600" dirty="0">
                <a:solidFill>
                  <a:schemeClr val="accent1"/>
                </a:solidFill>
              </a:rPr>
              <a:t>: </a:t>
            </a:r>
            <a:r>
              <a:rPr kumimoji="1" lang="ko-KR" altLang="en-US" sz="1600" dirty="0">
                <a:solidFill>
                  <a:schemeClr val="accent1"/>
                </a:solidFill>
              </a:rPr>
              <a:t>역수의 평균의 역수</a:t>
            </a:r>
            <a:r>
              <a:rPr kumimoji="1" lang="en-US" altLang="ko-KR" sz="1600" dirty="0">
                <a:solidFill>
                  <a:schemeClr val="accent1"/>
                </a:solidFill>
              </a:rPr>
              <a:t>)</a:t>
            </a:r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065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3438253" y="3136612"/>
            <a:ext cx="53154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What is Text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422708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433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Classification Metric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98B436-418D-B445-821C-7615C007B98C}"/>
              </a:ext>
            </a:extLst>
          </p:cNvPr>
          <p:cNvSpPr txBox="1"/>
          <p:nvPr/>
        </p:nvSpPr>
        <p:spPr>
          <a:xfrm>
            <a:off x="466165" y="1568823"/>
            <a:ext cx="134197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6. F1 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51DAE3-0CFE-A145-BC09-69B1BE8540A3}"/>
                  </a:ext>
                </a:extLst>
              </p:cNvPr>
              <p:cNvSpPr txBox="1"/>
              <p:nvPr/>
            </p:nvSpPr>
            <p:spPr>
              <a:xfrm>
                <a:off x="602030" y="2264723"/>
                <a:ext cx="6033639" cy="15301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𝑟𝑒𝑐𝑎𝑙</m:t>
                                  </m:r>
                                  <m:sSup>
                                    <m:sSupPr>
                                      <m:ctrlP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𝑝𝑟𝑒𝑐𝑖𝑠𝑖𝑜</m:t>
                                  </m:r>
                                  <m:sSup>
                                    <m:sSupPr>
                                      <m:ctrlP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=2⋅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51DAE3-0CFE-A145-BC09-69B1BE854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30" y="2264723"/>
                <a:ext cx="6033639" cy="15301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0FD1A19-6A79-F848-B72C-1BECB788C5DF}"/>
              </a:ext>
            </a:extLst>
          </p:cNvPr>
          <p:cNvSpPr txBox="1"/>
          <p:nvPr/>
        </p:nvSpPr>
        <p:spPr>
          <a:xfrm>
            <a:off x="6294619" y="3853894"/>
            <a:ext cx="3488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accent2"/>
                </a:solidFill>
              </a:rPr>
              <a:t>Imbalanced Data </a:t>
            </a:r>
            <a:r>
              <a:rPr kumimoji="1" lang="ko-KR" altLang="en-US" sz="1600" dirty="0">
                <a:solidFill>
                  <a:schemeClr val="accent2"/>
                </a:solidFill>
              </a:rPr>
              <a:t>성능 측정 시 유용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029861-A2D4-8647-84B4-EB5C87E2EF49}"/>
              </a:ext>
            </a:extLst>
          </p:cNvPr>
          <p:cNvSpPr txBox="1"/>
          <p:nvPr/>
        </p:nvSpPr>
        <p:spPr>
          <a:xfrm>
            <a:off x="688091" y="3867216"/>
            <a:ext cx="4612288" cy="746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accent1"/>
                </a:solidFill>
              </a:rPr>
              <a:t>Recall</a:t>
            </a:r>
            <a:r>
              <a:rPr kumimoji="1" lang="ko-KR" altLang="en-US" sz="1600" dirty="0">
                <a:solidFill>
                  <a:schemeClr val="accent1"/>
                </a:solidFill>
              </a:rPr>
              <a:t>과 </a:t>
            </a:r>
            <a:r>
              <a:rPr kumimoji="1" lang="en-US" altLang="ko-KR" sz="1600" dirty="0">
                <a:solidFill>
                  <a:schemeClr val="accent1"/>
                </a:solidFill>
              </a:rPr>
              <a:t>Precision</a:t>
            </a:r>
            <a:r>
              <a:rPr kumimoji="1" lang="ko-KR" altLang="en-US" sz="1600" dirty="0">
                <a:solidFill>
                  <a:schemeClr val="accent1"/>
                </a:solidFill>
              </a:rPr>
              <a:t>의 조화 평균</a:t>
            </a:r>
            <a:r>
              <a:rPr kumimoji="1" lang="en-US" altLang="ko-KR" sz="1600" dirty="0">
                <a:solidFill>
                  <a:schemeClr val="accent1"/>
                </a:solidFill>
              </a:rPr>
              <a:t>(Harmonic mean)</a:t>
            </a:r>
          </a:p>
          <a:p>
            <a:endParaRPr kumimoji="1" lang="en-US" altLang="ko-KR" sz="1050" dirty="0">
              <a:solidFill>
                <a:schemeClr val="accent1"/>
              </a:solidFill>
            </a:endParaRPr>
          </a:p>
          <a:p>
            <a:r>
              <a:rPr kumimoji="1" lang="en-US" altLang="ko-KR" sz="1600" dirty="0">
                <a:solidFill>
                  <a:schemeClr val="accent1"/>
                </a:solidFill>
              </a:rPr>
              <a:t>(</a:t>
            </a:r>
            <a:r>
              <a:rPr kumimoji="1" lang="ko-KR" altLang="en-US" sz="1600" dirty="0">
                <a:solidFill>
                  <a:schemeClr val="accent1"/>
                </a:solidFill>
              </a:rPr>
              <a:t>조화 평균</a:t>
            </a:r>
            <a:r>
              <a:rPr kumimoji="1" lang="en-US" altLang="ko-KR" sz="1600" dirty="0">
                <a:solidFill>
                  <a:schemeClr val="accent1"/>
                </a:solidFill>
              </a:rPr>
              <a:t>: </a:t>
            </a:r>
            <a:r>
              <a:rPr kumimoji="1" lang="ko-KR" altLang="en-US" sz="1600" dirty="0">
                <a:solidFill>
                  <a:schemeClr val="accent1"/>
                </a:solidFill>
              </a:rPr>
              <a:t>역수의 평균의 역수</a:t>
            </a:r>
            <a:r>
              <a:rPr kumimoji="1" lang="en-US" altLang="ko-KR" sz="1600" dirty="0">
                <a:solidFill>
                  <a:schemeClr val="accent1"/>
                </a:solidFill>
              </a:rPr>
              <a:t>)</a:t>
            </a:r>
            <a:endParaRPr kumimoji="1"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8663B62-7C03-F441-A2BA-42063CBDA4C4}"/>
              </a:ext>
            </a:extLst>
          </p:cNvPr>
          <p:cNvCxnSpPr>
            <a:cxnSpLocks/>
          </p:cNvCxnSpPr>
          <p:nvPr/>
        </p:nvCxnSpPr>
        <p:spPr>
          <a:xfrm>
            <a:off x="5300379" y="4036493"/>
            <a:ext cx="9292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82634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433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Classification Metric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98B436-418D-B445-821C-7615C007B98C}"/>
              </a:ext>
            </a:extLst>
          </p:cNvPr>
          <p:cNvSpPr txBox="1"/>
          <p:nvPr/>
        </p:nvSpPr>
        <p:spPr>
          <a:xfrm>
            <a:off x="466165" y="1568823"/>
            <a:ext cx="134197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6. F1 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51DAE3-0CFE-A145-BC09-69B1BE8540A3}"/>
                  </a:ext>
                </a:extLst>
              </p:cNvPr>
              <p:cNvSpPr txBox="1"/>
              <p:nvPr/>
            </p:nvSpPr>
            <p:spPr>
              <a:xfrm>
                <a:off x="602030" y="2264723"/>
                <a:ext cx="6033639" cy="15301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𝑟𝑒𝑐𝑎𝑙</m:t>
                                  </m:r>
                                  <m:sSup>
                                    <m:sSupPr>
                                      <m:ctrlP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𝑝𝑟𝑒𝑐𝑖𝑠𝑖𝑜</m:t>
                                  </m:r>
                                  <m:sSup>
                                    <m:sSupPr>
                                      <m:ctrlP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=2⋅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51DAE3-0CFE-A145-BC09-69B1BE854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30" y="2264723"/>
                <a:ext cx="6033639" cy="15301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0FD1A19-6A79-F848-B72C-1BECB788C5DF}"/>
              </a:ext>
            </a:extLst>
          </p:cNvPr>
          <p:cNvSpPr txBox="1"/>
          <p:nvPr/>
        </p:nvSpPr>
        <p:spPr>
          <a:xfrm>
            <a:off x="6294619" y="3853894"/>
            <a:ext cx="3488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accent2"/>
                </a:solidFill>
              </a:rPr>
              <a:t>Imbalanced Data </a:t>
            </a:r>
            <a:r>
              <a:rPr kumimoji="1" lang="ko-KR" altLang="en-US" sz="1600" dirty="0">
                <a:solidFill>
                  <a:schemeClr val="accent2"/>
                </a:solidFill>
              </a:rPr>
              <a:t>성능 측정 시 유용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029861-A2D4-8647-84B4-EB5C87E2EF49}"/>
              </a:ext>
            </a:extLst>
          </p:cNvPr>
          <p:cNvSpPr txBox="1"/>
          <p:nvPr/>
        </p:nvSpPr>
        <p:spPr>
          <a:xfrm>
            <a:off x="688091" y="3867216"/>
            <a:ext cx="4612288" cy="746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accent1"/>
                </a:solidFill>
              </a:rPr>
              <a:t>Recall</a:t>
            </a:r>
            <a:r>
              <a:rPr kumimoji="1" lang="ko-KR" altLang="en-US" sz="1600" dirty="0">
                <a:solidFill>
                  <a:schemeClr val="accent1"/>
                </a:solidFill>
              </a:rPr>
              <a:t>과 </a:t>
            </a:r>
            <a:r>
              <a:rPr kumimoji="1" lang="en-US" altLang="ko-KR" sz="1600" dirty="0">
                <a:solidFill>
                  <a:schemeClr val="accent1"/>
                </a:solidFill>
              </a:rPr>
              <a:t>Precision</a:t>
            </a:r>
            <a:r>
              <a:rPr kumimoji="1" lang="ko-KR" altLang="en-US" sz="1600" dirty="0">
                <a:solidFill>
                  <a:schemeClr val="accent1"/>
                </a:solidFill>
              </a:rPr>
              <a:t>의 조화 평균</a:t>
            </a:r>
            <a:r>
              <a:rPr kumimoji="1" lang="en-US" altLang="ko-KR" sz="1600" dirty="0">
                <a:solidFill>
                  <a:schemeClr val="accent1"/>
                </a:solidFill>
              </a:rPr>
              <a:t>(Harmonic mean)</a:t>
            </a:r>
          </a:p>
          <a:p>
            <a:endParaRPr kumimoji="1" lang="en-US" altLang="ko-KR" sz="1050" dirty="0">
              <a:solidFill>
                <a:schemeClr val="accent1"/>
              </a:solidFill>
            </a:endParaRPr>
          </a:p>
          <a:p>
            <a:r>
              <a:rPr kumimoji="1" lang="en-US" altLang="ko-KR" sz="1600" dirty="0">
                <a:solidFill>
                  <a:schemeClr val="accent1"/>
                </a:solidFill>
              </a:rPr>
              <a:t>(</a:t>
            </a:r>
            <a:r>
              <a:rPr kumimoji="1" lang="ko-KR" altLang="en-US" sz="1600" dirty="0">
                <a:solidFill>
                  <a:schemeClr val="accent1"/>
                </a:solidFill>
              </a:rPr>
              <a:t>조화 평균</a:t>
            </a:r>
            <a:r>
              <a:rPr kumimoji="1" lang="en-US" altLang="ko-KR" sz="1600" dirty="0">
                <a:solidFill>
                  <a:schemeClr val="accent1"/>
                </a:solidFill>
              </a:rPr>
              <a:t>: </a:t>
            </a:r>
            <a:r>
              <a:rPr kumimoji="1" lang="ko-KR" altLang="en-US" sz="1600" dirty="0">
                <a:solidFill>
                  <a:schemeClr val="accent1"/>
                </a:solidFill>
              </a:rPr>
              <a:t>역수의 평균의 역수</a:t>
            </a:r>
            <a:r>
              <a:rPr kumimoji="1" lang="en-US" altLang="ko-KR" sz="1600" dirty="0">
                <a:solidFill>
                  <a:schemeClr val="accent1"/>
                </a:solidFill>
              </a:rPr>
              <a:t>)</a:t>
            </a:r>
            <a:endParaRPr kumimoji="1"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8663B62-7C03-F441-A2BA-42063CBDA4C4}"/>
              </a:ext>
            </a:extLst>
          </p:cNvPr>
          <p:cNvCxnSpPr>
            <a:cxnSpLocks/>
          </p:cNvCxnSpPr>
          <p:nvPr/>
        </p:nvCxnSpPr>
        <p:spPr>
          <a:xfrm>
            <a:off x="5300379" y="4036493"/>
            <a:ext cx="9292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D0538F1-25CB-244A-A3C0-8F56CCEA3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903" y="4361725"/>
            <a:ext cx="5681598" cy="228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28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433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Classification Metric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98B436-418D-B445-821C-7615C007B98C}"/>
              </a:ext>
            </a:extLst>
          </p:cNvPr>
          <p:cNvSpPr txBox="1"/>
          <p:nvPr/>
        </p:nvSpPr>
        <p:spPr>
          <a:xfrm>
            <a:off x="466165" y="1568823"/>
            <a:ext cx="134197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6. F1 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51DAE3-0CFE-A145-BC09-69B1BE8540A3}"/>
                  </a:ext>
                </a:extLst>
              </p:cNvPr>
              <p:cNvSpPr txBox="1"/>
              <p:nvPr/>
            </p:nvSpPr>
            <p:spPr>
              <a:xfrm>
                <a:off x="602030" y="2264723"/>
                <a:ext cx="6033639" cy="15301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𝑟𝑒𝑐𝑎𝑙</m:t>
                                  </m:r>
                                  <m:sSup>
                                    <m:sSupPr>
                                      <m:ctrlP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𝑝𝑟𝑒𝑐𝑖𝑠𝑖𝑜</m:t>
                                  </m:r>
                                  <m:sSup>
                                    <m:sSupPr>
                                      <m:ctrlP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=2⋅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51DAE3-0CFE-A145-BC09-69B1BE854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30" y="2264723"/>
                <a:ext cx="6033639" cy="15301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0FD1A19-6A79-F848-B72C-1BECB788C5DF}"/>
              </a:ext>
            </a:extLst>
          </p:cNvPr>
          <p:cNvSpPr txBox="1"/>
          <p:nvPr/>
        </p:nvSpPr>
        <p:spPr>
          <a:xfrm>
            <a:off x="6294619" y="3853894"/>
            <a:ext cx="3488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accent2"/>
                </a:solidFill>
              </a:rPr>
              <a:t>Imbalanced Data </a:t>
            </a:r>
            <a:r>
              <a:rPr kumimoji="1" lang="ko-KR" altLang="en-US" sz="1600" dirty="0">
                <a:solidFill>
                  <a:schemeClr val="accent2"/>
                </a:solidFill>
              </a:rPr>
              <a:t>성능 측정 시 유용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029861-A2D4-8647-84B4-EB5C87E2EF49}"/>
              </a:ext>
            </a:extLst>
          </p:cNvPr>
          <p:cNvSpPr txBox="1"/>
          <p:nvPr/>
        </p:nvSpPr>
        <p:spPr>
          <a:xfrm>
            <a:off x="688091" y="3867216"/>
            <a:ext cx="4612288" cy="746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accent1"/>
                </a:solidFill>
              </a:rPr>
              <a:t>Recall</a:t>
            </a:r>
            <a:r>
              <a:rPr kumimoji="1" lang="ko-KR" altLang="en-US" sz="1600" dirty="0">
                <a:solidFill>
                  <a:schemeClr val="accent1"/>
                </a:solidFill>
              </a:rPr>
              <a:t>과 </a:t>
            </a:r>
            <a:r>
              <a:rPr kumimoji="1" lang="en-US" altLang="ko-KR" sz="1600" dirty="0">
                <a:solidFill>
                  <a:schemeClr val="accent1"/>
                </a:solidFill>
              </a:rPr>
              <a:t>Precision</a:t>
            </a:r>
            <a:r>
              <a:rPr kumimoji="1" lang="ko-KR" altLang="en-US" sz="1600" dirty="0">
                <a:solidFill>
                  <a:schemeClr val="accent1"/>
                </a:solidFill>
              </a:rPr>
              <a:t>의 조화 평균</a:t>
            </a:r>
            <a:r>
              <a:rPr kumimoji="1" lang="en-US" altLang="ko-KR" sz="1600" dirty="0">
                <a:solidFill>
                  <a:schemeClr val="accent1"/>
                </a:solidFill>
              </a:rPr>
              <a:t>(Harmonic mean)</a:t>
            </a:r>
          </a:p>
          <a:p>
            <a:endParaRPr kumimoji="1" lang="en-US" altLang="ko-KR" sz="1050" dirty="0">
              <a:solidFill>
                <a:schemeClr val="accent1"/>
              </a:solidFill>
            </a:endParaRPr>
          </a:p>
          <a:p>
            <a:r>
              <a:rPr kumimoji="1" lang="en-US" altLang="ko-KR" sz="1600" dirty="0">
                <a:solidFill>
                  <a:schemeClr val="accent1"/>
                </a:solidFill>
              </a:rPr>
              <a:t>(</a:t>
            </a:r>
            <a:r>
              <a:rPr kumimoji="1" lang="ko-KR" altLang="en-US" sz="1600" dirty="0">
                <a:solidFill>
                  <a:schemeClr val="accent1"/>
                </a:solidFill>
              </a:rPr>
              <a:t>조화 평균</a:t>
            </a:r>
            <a:r>
              <a:rPr kumimoji="1" lang="en-US" altLang="ko-KR" sz="1600" dirty="0">
                <a:solidFill>
                  <a:schemeClr val="accent1"/>
                </a:solidFill>
              </a:rPr>
              <a:t>: </a:t>
            </a:r>
            <a:r>
              <a:rPr kumimoji="1" lang="ko-KR" altLang="en-US" sz="1600" dirty="0">
                <a:solidFill>
                  <a:schemeClr val="accent1"/>
                </a:solidFill>
              </a:rPr>
              <a:t>역수의 평균의 역수</a:t>
            </a:r>
            <a:r>
              <a:rPr kumimoji="1" lang="en-US" altLang="ko-KR" sz="1600" dirty="0">
                <a:solidFill>
                  <a:schemeClr val="accent1"/>
                </a:solidFill>
              </a:rPr>
              <a:t>)</a:t>
            </a:r>
            <a:endParaRPr kumimoji="1"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8663B62-7C03-F441-A2BA-42063CBDA4C4}"/>
              </a:ext>
            </a:extLst>
          </p:cNvPr>
          <p:cNvCxnSpPr>
            <a:cxnSpLocks/>
          </p:cNvCxnSpPr>
          <p:nvPr/>
        </p:nvCxnSpPr>
        <p:spPr>
          <a:xfrm>
            <a:off x="5300379" y="4036493"/>
            <a:ext cx="9292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D0538F1-25CB-244A-A3C0-8F56CCEA3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903" y="4361725"/>
            <a:ext cx="5681598" cy="22864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D57CA6-DDFB-7B44-8BC8-6F5A6C418FC3}"/>
              </a:ext>
            </a:extLst>
          </p:cNvPr>
          <p:cNvSpPr txBox="1"/>
          <p:nvPr/>
        </p:nvSpPr>
        <p:spPr>
          <a:xfrm>
            <a:off x="3571540" y="6127522"/>
            <a:ext cx="178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큰 값에 </a:t>
            </a:r>
            <a:r>
              <a:rPr kumimoji="1" lang="en-US" altLang="ko-KR" dirty="0"/>
              <a:t>Penalty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65259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433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Classification Metric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98B436-418D-B445-821C-7615C007B98C}"/>
              </a:ext>
            </a:extLst>
          </p:cNvPr>
          <p:cNvSpPr txBox="1"/>
          <p:nvPr/>
        </p:nvSpPr>
        <p:spPr>
          <a:xfrm>
            <a:off x="466165" y="1568823"/>
            <a:ext cx="1445267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6. AUC ROC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3DE678-3B38-9040-82CD-4070C9B9CC90}"/>
                  </a:ext>
                </a:extLst>
              </p:cNvPr>
              <p:cNvSpPr txBox="1"/>
              <p:nvPr/>
            </p:nvSpPr>
            <p:spPr>
              <a:xfrm>
                <a:off x="634303" y="2522906"/>
                <a:ext cx="2881430" cy="1690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𝑇𝑃𝑅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e>
                      </m:d>
                    </m:oMath>
                  </m:oMathPara>
                </a14:m>
                <a:endParaRPr kumimoji="1" lang="en-US" altLang="ko-KR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𝐹𝑃𝑅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den>
                      </m:f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3DE678-3B38-9040-82CD-4070C9B9C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03" y="2522906"/>
                <a:ext cx="2881430" cy="16907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DB3D6F32-2CB7-B240-A0BF-DA20A7174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2028" y="2001136"/>
            <a:ext cx="3919038" cy="382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881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3101814" y="3136612"/>
            <a:ext cx="5961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How does Classification work</a:t>
            </a:r>
          </a:p>
        </p:txBody>
      </p:sp>
    </p:spTree>
    <p:extLst>
      <p:ext uri="{BB962C8B-B14F-4D97-AF65-F5344CB8AC3E}">
        <p14:creationId xmlns:p14="http://schemas.microsoft.com/office/powerpoint/2010/main" val="36798086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962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How does Classification 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7EF58-6EDA-AF40-89A4-8A9752B50F8C}"/>
              </a:ext>
            </a:extLst>
          </p:cNvPr>
          <p:cNvSpPr txBox="1"/>
          <p:nvPr/>
        </p:nvSpPr>
        <p:spPr>
          <a:xfrm>
            <a:off x="555074" y="4352361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707AA9-873B-4547-BAE4-12EE0BDB8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2399951"/>
            <a:ext cx="1842944" cy="184294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356146A-F66E-EC40-8C76-7007BAF08E95}"/>
              </a:ext>
            </a:extLst>
          </p:cNvPr>
          <p:cNvCxnSpPr>
            <a:cxnSpLocks/>
          </p:cNvCxnSpPr>
          <p:nvPr/>
        </p:nvCxnSpPr>
        <p:spPr>
          <a:xfrm>
            <a:off x="2029200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6E65356-4CAF-9B4D-854F-4A31EFC666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88" r="62262"/>
          <a:stretch/>
        </p:blipFill>
        <p:spPr>
          <a:xfrm>
            <a:off x="2787414" y="2276193"/>
            <a:ext cx="2169460" cy="30341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5B0FEA-E8AE-FC41-AD95-B151FE8360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04" r="20332"/>
          <a:stretch/>
        </p:blipFill>
        <p:spPr>
          <a:xfrm>
            <a:off x="7877113" y="2276193"/>
            <a:ext cx="1846729" cy="303418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96462A-D45F-D84A-A875-8BB931C2CC55}"/>
              </a:ext>
            </a:extLst>
          </p:cNvPr>
          <p:cNvCxnSpPr>
            <a:cxnSpLocks/>
          </p:cNvCxnSpPr>
          <p:nvPr/>
        </p:nvCxnSpPr>
        <p:spPr>
          <a:xfrm>
            <a:off x="5001627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DE1B41-895C-7642-8805-1A6191D23D4B}"/>
              </a:ext>
            </a:extLst>
          </p:cNvPr>
          <p:cNvSpPr txBox="1"/>
          <p:nvPr/>
        </p:nvSpPr>
        <p:spPr>
          <a:xfrm>
            <a:off x="5767617" y="3244334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Input Data</a:t>
            </a:r>
            <a:endParaRPr kumimoji="1"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1FE3184-A051-9D47-9222-6FA349F2B956}"/>
              </a:ext>
            </a:extLst>
          </p:cNvPr>
          <p:cNvCxnSpPr>
            <a:cxnSpLocks/>
          </p:cNvCxnSpPr>
          <p:nvPr/>
        </p:nvCxnSpPr>
        <p:spPr>
          <a:xfrm>
            <a:off x="7066370" y="3451412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0463707-E0B2-7C42-8802-93F36FA74D40}"/>
              </a:ext>
            </a:extLst>
          </p:cNvPr>
          <p:cNvCxnSpPr>
            <a:cxnSpLocks/>
          </p:cNvCxnSpPr>
          <p:nvPr/>
        </p:nvCxnSpPr>
        <p:spPr>
          <a:xfrm>
            <a:off x="9723842" y="3420036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D940758-5A64-CC40-8253-70DF706ED0F9}"/>
              </a:ext>
            </a:extLst>
          </p:cNvPr>
          <p:cNvSpPr txBox="1"/>
          <p:nvPr/>
        </p:nvSpPr>
        <p:spPr>
          <a:xfrm>
            <a:off x="10568706" y="323537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Output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93996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962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How does Classification 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7EF58-6EDA-AF40-89A4-8A9752B50F8C}"/>
              </a:ext>
            </a:extLst>
          </p:cNvPr>
          <p:cNvSpPr txBox="1"/>
          <p:nvPr/>
        </p:nvSpPr>
        <p:spPr>
          <a:xfrm>
            <a:off x="555074" y="4352361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707AA9-873B-4547-BAE4-12EE0BDB8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2399951"/>
            <a:ext cx="1842944" cy="184294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356146A-F66E-EC40-8C76-7007BAF08E95}"/>
              </a:ext>
            </a:extLst>
          </p:cNvPr>
          <p:cNvCxnSpPr>
            <a:cxnSpLocks/>
          </p:cNvCxnSpPr>
          <p:nvPr/>
        </p:nvCxnSpPr>
        <p:spPr>
          <a:xfrm>
            <a:off x="2029200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6E65356-4CAF-9B4D-854F-4A31EFC666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88" r="62262"/>
          <a:stretch/>
        </p:blipFill>
        <p:spPr>
          <a:xfrm>
            <a:off x="2787414" y="2276193"/>
            <a:ext cx="2169460" cy="30341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5B0FEA-E8AE-FC41-AD95-B151FE8360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04" r="20332"/>
          <a:stretch/>
        </p:blipFill>
        <p:spPr>
          <a:xfrm>
            <a:off x="7877113" y="2276193"/>
            <a:ext cx="1846729" cy="303418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96462A-D45F-D84A-A875-8BB931C2CC55}"/>
              </a:ext>
            </a:extLst>
          </p:cNvPr>
          <p:cNvCxnSpPr>
            <a:cxnSpLocks/>
          </p:cNvCxnSpPr>
          <p:nvPr/>
        </p:nvCxnSpPr>
        <p:spPr>
          <a:xfrm>
            <a:off x="5001627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DE1B41-895C-7642-8805-1A6191D23D4B}"/>
              </a:ext>
            </a:extLst>
          </p:cNvPr>
          <p:cNvSpPr txBox="1"/>
          <p:nvPr/>
        </p:nvSpPr>
        <p:spPr>
          <a:xfrm>
            <a:off x="5767617" y="3244334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Input Data</a:t>
            </a:r>
            <a:endParaRPr kumimoji="1"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1FE3184-A051-9D47-9222-6FA349F2B956}"/>
              </a:ext>
            </a:extLst>
          </p:cNvPr>
          <p:cNvCxnSpPr>
            <a:cxnSpLocks/>
          </p:cNvCxnSpPr>
          <p:nvPr/>
        </p:nvCxnSpPr>
        <p:spPr>
          <a:xfrm>
            <a:off x="7066370" y="3451412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0463707-E0B2-7C42-8802-93F36FA74D40}"/>
              </a:ext>
            </a:extLst>
          </p:cNvPr>
          <p:cNvCxnSpPr>
            <a:cxnSpLocks/>
          </p:cNvCxnSpPr>
          <p:nvPr/>
        </p:nvCxnSpPr>
        <p:spPr>
          <a:xfrm>
            <a:off x="9723842" y="3420036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D940758-5A64-CC40-8253-70DF706ED0F9}"/>
              </a:ext>
            </a:extLst>
          </p:cNvPr>
          <p:cNvSpPr txBox="1"/>
          <p:nvPr/>
        </p:nvSpPr>
        <p:spPr>
          <a:xfrm>
            <a:off x="10568706" y="323537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Output</a:t>
            </a:r>
            <a:endParaRPr kumimoji="1"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CD1ADB-D7D0-1F41-9BE4-50AEB1345D92}"/>
              </a:ext>
            </a:extLst>
          </p:cNvPr>
          <p:cNvSpPr/>
          <p:nvPr/>
        </p:nvSpPr>
        <p:spPr>
          <a:xfrm>
            <a:off x="7598151" y="2276192"/>
            <a:ext cx="2316814" cy="2445479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866C6C-C696-2142-BAF5-1181F75F12A1}"/>
              </a:ext>
            </a:extLst>
          </p:cNvPr>
          <p:cNvSpPr txBox="1"/>
          <p:nvPr/>
        </p:nvSpPr>
        <p:spPr>
          <a:xfrm>
            <a:off x="7049763" y="5517451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>
                    <a:alpha val="53000"/>
                  </a:srgbClr>
                </a:solidFill>
              </a:rPr>
              <a:t>Classifier</a:t>
            </a:r>
            <a:endParaRPr kumimoji="1" lang="ko-KR" altLang="en-US" b="1" dirty="0">
              <a:solidFill>
                <a:srgbClr val="FF0000">
                  <a:alpha val="53000"/>
                </a:srgbClr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A9B99D3-1444-A241-85AA-4EC16195E719}"/>
              </a:ext>
            </a:extLst>
          </p:cNvPr>
          <p:cNvCxnSpPr>
            <a:cxnSpLocks/>
          </p:cNvCxnSpPr>
          <p:nvPr/>
        </p:nvCxnSpPr>
        <p:spPr>
          <a:xfrm flipH="1">
            <a:off x="7685990" y="4820083"/>
            <a:ext cx="434759" cy="639423"/>
          </a:xfrm>
          <a:prstGeom prst="straightConnector1">
            <a:avLst/>
          </a:prstGeom>
          <a:ln w="53975">
            <a:solidFill>
              <a:srgbClr val="FF0000">
                <a:alpha val="53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5620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962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How does Classification 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7EF58-6EDA-AF40-89A4-8A9752B50F8C}"/>
              </a:ext>
            </a:extLst>
          </p:cNvPr>
          <p:cNvSpPr txBox="1"/>
          <p:nvPr/>
        </p:nvSpPr>
        <p:spPr>
          <a:xfrm>
            <a:off x="555074" y="4352361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707AA9-873B-4547-BAE4-12EE0BDB8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2399951"/>
            <a:ext cx="1842944" cy="184294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356146A-F66E-EC40-8C76-7007BAF08E95}"/>
              </a:ext>
            </a:extLst>
          </p:cNvPr>
          <p:cNvCxnSpPr>
            <a:cxnSpLocks/>
          </p:cNvCxnSpPr>
          <p:nvPr/>
        </p:nvCxnSpPr>
        <p:spPr>
          <a:xfrm>
            <a:off x="2029200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6E65356-4CAF-9B4D-854F-4A31EFC666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88" r="62262"/>
          <a:stretch/>
        </p:blipFill>
        <p:spPr>
          <a:xfrm>
            <a:off x="2787414" y="2276193"/>
            <a:ext cx="2169460" cy="30341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5B0FEA-E8AE-FC41-AD95-B151FE8360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04" r="20332"/>
          <a:stretch/>
        </p:blipFill>
        <p:spPr>
          <a:xfrm>
            <a:off x="7877113" y="2276193"/>
            <a:ext cx="1846729" cy="303418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96462A-D45F-D84A-A875-8BB931C2CC55}"/>
              </a:ext>
            </a:extLst>
          </p:cNvPr>
          <p:cNvCxnSpPr>
            <a:cxnSpLocks/>
          </p:cNvCxnSpPr>
          <p:nvPr/>
        </p:nvCxnSpPr>
        <p:spPr>
          <a:xfrm>
            <a:off x="5001627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DE1B41-895C-7642-8805-1A6191D23D4B}"/>
              </a:ext>
            </a:extLst>
          </p:cNvPr>
          <p:cNvSpPr txBox="1"/>
          <p:nvPr/>
        </p:nvSpPr>
        <p:spPr>
          <a:xfrm>
            <a:off x="5767617" y="3244334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Input Data</a:t>
            </a:r>
            <a:endParaRPr kumimoji="1"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1FE3184-A051-9D47-9222-6FA349F2B956}"/>
              </a:ext>
            </a:extLst>
          </p:cNvPr>
          <p:cNvCxnSpPr>
            <a:cxnSpLocks/>
          </p:cNvCxnSpPr>
          <p:nvPr/>
        </p:nvCxnSpPr>
        <p:spPr>
          <a:xfrm>
            <a:off x="7066370" y="3451412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0463707-E0B2-7C42-8802-93F36FA74D40}"/>
              </a:ext>
            </a:extLst>
          </p:cNvPr>
          <p:cNvCxnSpPr>
            <a:cxnSpLocks/>
          </p:cNvCxnSpPr>
          <p:nvPr/>
        </p:nvCxnSpPr>
        <p:spPr>
          <a:xfrm>
            <a:off x="9723842" y="3420036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D940758-5A64-CC40-8253-70DF706ED0F9}"/>
              </a:ext>
            </a:extLst>
          </p:cNvPr>
          <p:cNvSpPr txBox="1"/>
          <p:nvPr/>
        </p:nvSpPr>
        <p:spPr>
          <a:xfrm>
            <a:off x="10568706" y="323537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Output</a:t>
            </a:r>
            <a:endParaRPr kumimoji="1"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CD1ADB-D7D0-1F41-9BE4-50AEB1345D92}"/>
              </a:ext>
            </a:extLst>
          </p:cNvPr>
          <p:cNvSpPr/>
          <p:nvPr/>
        </p:nvSpPr>
        <p:spPr>
          <a:xfrm>
            <a:off x="10534584" y="3101799"/>
            <a:ext cx="960979" cy="645448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866C6C-C696-2142-BAF5-1181F75F12A1}"/>
              </a:ext>
            </a:extLst>
          </p:cNvPr>
          <p:cNvSpPr txBox="1"/>
          <p:nvPr/>
        </p:nvSpPr>
        <p:spPr>
          <a:xfrm>
            <a:off x="7787607" y="5002306"/>
            <a:ext cx="3261149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rgbClr val="FF0000">
                    <a:alpha val="53000"/>
                  </a:srgbClr>
                </a:solidFill>
              </a:rPr>
              <a:t>Binary</a:t>
            </a:r>
            <a:r>
              <a:rPr kumimoji="1" lang="en-US" altLang="ko-KR" dirty="0">
                <a:solidFill>
                  <a:srgbClr val="FF0000">
                    <a:alpha val="53000"/>
                  </a:srgbClr>
                </a:solidFill>
              </a:rPr>
              <a:t>: 2-dimension vector</a:t>
            </a:r>
            <a:br>
              <a:rPr kumimoji="1" lang="en-US" altLang="ko-KR" dirty="0">
                <a:solidFill>
                  <a:srgbClr val="FF0000">
                    <a:alpha val="53000"/>
                  </a:srgbClr>
                </a:solidFill>
              </a:rPr>
            </a:br>
            <a:r>
              <a:rPr kumimoji="1" lang="en-US" altLang="ko-KR" dirty="0">
                <a:solidFill>
                  <a:srgbClr val="FF0000">
                    <a:alpha val="53000"/>
                  </a:srgbClr>
                </a:solidFill>
              </a:rPr>
              <a:t>           or scalar</a:t>
            </a: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rgbClr val="FF0000">
                    <a:alpha val="53000"/>
                  </a:srgbClr>
                </a:solidFill>
              </a:rPr>
              <a:t>Multi</a:t>
            </a:r>
            <a:r>
              <a:rPr kumimoji="1" lang="en-US" altLang="ko-KR" dirty="0">
                <a:solidFill>
                  <a:srgbClr val="FF0000">
                    <a:alpha val="53000"/>
                  </a:srgbClr>
                </a:solidFill>
              </a:rPr>
              <a:t>: N-dimension vector</a:t>
            </a:r>
          </a:p>
          <a:p>
            <a:r>
              <a:rPr kumimoji="1" lang="en-US" altLang="ko-KR" dirty="0">
                <a:solidFill>
                  <a:srgbClr val="FF0000">
                    <a:alpha val="53000"/>
                  </a:srgbClr>
                </a:solidFill>
              </a:rPr>
              <a:t>         (N: number of classes)</a:t>
            </a:r>
            <a:endParaRPr kumimoji="1" lang="ko-KR" altLang="en-US" dirty="0">
              <a:solidFill>
                <a:srgbClr val="FF0000">
                  <a:alpha val="53000"/>
                </a:srgbClr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A9B99D3-1444-A241-85AA-4EC16195E719}"/>
              </a:ext>
            </a:extLst>
          </p:cNvPr>
          <p:cNvCxnSpPr>
            <a:cxnSpLocks/>
          </p:cNvCxnSpPr>
          <p:nvPr/>
        </p:nvCxnSpPr>
        <p:spPr>
          <a:xfrm flipH="1">
            <a:off x="9867081" y="3880818"/>
            <a:ext cx="884883" cy="1121488"/>
          </a:xfrm>
          <a:prstGeom prst="straightConnector1">
            <a:avLst/>
          </a:prstGeom>
          <a:ln w="53975">
            <a:solidFill>
              <a:srgbClr val="FF0000">
                <a:alpha val="53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9211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962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How does Classification 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7EF58-6EDA-AF40-89A4-8A9752B50F8C}"/>
              </a:ext>
            </a:extLst>
          </p:cNvPr>
          <p:cNvSpPr txBox="1"/>
          <p:nvPr/>
        </p:nvSpPr>
        <p:spPr>
          <a:xfrm>
            <a:off x="555074" y="4352361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707AA9-873B-4547-BAE4-12EE0BDB8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2399951"/>
            <a:ext cx="1842944" cy="184294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356146A-F66E-EC40-8C76-7007BAF08E95}"/>
              </a:ext>
            </a:extLst>
          </p:cNvPr>
          <p:cNvCxnSpPr>
            <a:cxnSpLocks/>
          </p:cNvCxnSpPr>
          <p:nvPr/>
        </p:nvCxnSpPr>
        <p:spPr>
          <a:xfrm>
            <a:off x="2029200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6E65356-4CAF-9B4D-854F-4A31EFC666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88" r="62262"/>
          <a:stretch/>
        </p:blipFill>
        <p:spPr>
          <a:xfrm>
            <a:off x="2787414" y="2276193"/>
            <a:ext cx="2169460" cy="30341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5B0FEA-E8AE-FC41-AD95-B151FE8360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04" r="20332"/>
          <a:stretch/>
        </p:blipFill>
        <p:spPr>
          <a:xfrm>
            <a:off x="7877113" y="2276193"/>
            <a:ext cx="1846729" cy="303418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96462A-D45F-D84A-A875-8BB931C2CC55}"/>
              </a:ext>
            </a:extLst>
          </p:cNvPr>
          <p:cNvCxnSpPr>
            <a:cxnSpLocks/>
          </p:cNvCxnSpPr>
          <p:nvPr/>
        </p:nvCxnSpPr>
        <p:spPr>
          <a:xfrm>
            <a:off x="5001627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DE1B41-895C-7642-8805-1A6191D23D4B}"/>
              </a:ext>
            </a:extLst>
          </p:cNvPr>
          <p:cNvSpPr txBox="1"/>
          <p:nvPr/>
        </p:nvSpPr>
        <p:spPr>
          <a:xfrm>
            <a:off x="5767617" y="3244334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Input Data</a:t>
            </a:r>
            <a:endParaRPr kumimoji="1"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1FE3184-A051-9D47-9222-6FA349F2B956}"/>
              </a:ext>
            </a:extLst>
          </p:cNvPr>
          <p:cNvCxnSpPr>
            <a:cxnSpLocks/>
          </p:cNvCxnSpPr>
          <p:nvPr/>
        </p:nvCxnSpPr>
        <p:spPr>
          <a:xfrm>
            <a:off x="7066370" y="3451412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0463707-E0B2-7C42-8802-93F36FA74D40}"/>
              </a:ext>
            </a:extLst>
          </p:cNvPr>
          <p:cNvCxnSpPr>
            <a:cxnSpLocks/>
          </p:cNvCxnSpPr>
          <p:nvPr/>
        </p:nvCxnSpPr>
        <p:spPr>
          <a:xfrm>
            <a:off x="9723842" y="3420036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D940758-5A64-CC40-8253-70DF706ED0F9}"/>
              </a:ext>
            </a:extLst>
          </p:cNvPr>
          <p:cNvSpPr txBox="1"/>
          <p:nvPr/>
        </p:nvSpPr>
        <p:spPr>
          <a:xfrm>
            <a:off x="10568706" y="323537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Output</a:t>
            </a:r>
            <a:endParaRPr kumimoji="1"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A8D85F1-2C8E-0548-86C4-48EFCFB84AE9}"/>
              </a:ext>
            </a:extLst>
          </p:cNvPr>
          <p:cNvSpPr/>
          <p:nvPr/>
        </p:nvSpPr>
        <p:spPr>
          <a:xfrm>
            <a:off x="2598784" y="2276193"/>
            <a:ext cx="2546720" cy="2528879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18C4D5-C82C-8F4E-BC14-3ED01E1DFACF}"/>
              </a:ext>
            </a:extLst>
          </p:cNvPr>
          <p:cNvSpPr txBox="1"/>
          <p:nvPr/>
        </p:nvSpPr>
        <p:spPr>
          <a:xfrm>
            <a:off x="2891394" y="5125707"/>
            <a:ext cx="1961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>
                    <a:alpha val="53000"/>
                  </a:srgbClr>
                </a:solidFill>
              </a:rPr>
              <a:t>How Represent?</a:t>
            </a:r>
            <a:endParaRPr kumimoji="1" lang="ko-KR" altLang="en-US" b="1" dirty="0">
              <a:solidFill>
                <a:srgbClr val="FF0000">
                  <a:alpha val="53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9977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962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How does Classification 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7EF58-6EDA-AF40-89A4-8A9752B50F8C}"/>
              </a:ext>
            </a:extLst>
          </p:cNvPr>
          <p:cNvSpPr txBox="1"/>
          <p:nvPr/>
        </p:nvSpPr>
        <p:spPr>
          <a:xfrm>
            <a:off x="555074" y="4352361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707AA9-873B-4547-BAE4-12EE0BDB8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2399951"/>
            <a:ext cx="1842944" cy="184294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356146A-F66E-EC40-8C76-7007BAF08E95}"/>
              </a:ext>
            </a:extLst>
          </p:cNvPr>
          <p:cNvCxnSpPr>
            <a:cxnSpLocks/>
          </p:cNvCxnSpPr>
          <p:nvPr/>
        </p:nvCxnSpPr>
        <p:spPr>
          <a:xfrm>
            <a:off x="2029200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6E65356-4CAF-9B4D-854F-4A31EFC666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88" r="62262"/>
          <a:stretch/>
        </p:blipFill>
        <p:spPr>
          <a:xfrm>
            <a:off x="2787414" y="2276193"/>
            <a:ext cx="2169460" cy="30341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5B0FEA-E8AE-FC41-AD95-B151FE8360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04" r="20332"/>
          <a:stretch/>
        </p:blipFill>
        <p:spPr>
          <a:xfrm>
            <a:off x="7877113" y="2276193"/>
            <a:ext cx="1846729" cy="303418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96462A-D45F-D84A-A875-8BB931C2CC55}"/>
              </a:ext>
            </a:extLst>
          </p:cNvPr>
          <p:cNvCxnSpPr>
            <a:cxnSpLocks/>
          </p:cNvCxnSpPr>
          <p:nvPr/>
        </p:nvCxnSpPr>
        <p:spPr>
          <a:xfrm>
            <a:off x="5001627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DE1B41-895C-7642-8805-1A6191D23D4B}"/>
              </a:ext>
            </a:extLst>
          </p:cNvPr>
          <p:cNvSpPr txBox="1"/>
          <p:nvPr/>
        </p:nvSpPr>
        <p:spPr>
          <a:xfrm>
            <a:off x="5767617" y="3244334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Input Data</a:t>
            </a:r>
            <a:endParaRPr kumimoji="1"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1FE3184-A051-9D47-9222-6FA349F2B956}"/>
              </a:ext>
            </a:extLst>
          </p:cNvPr>
          <p:cNvCxnSpPr>
            <a:cxnSpLocks/>
          </p:cNvCxnSpPr>
          <p:nvPr/>
        </p:nvCxnSpPr>
        <p:spPr>
          <a:xfrm>
            <a:off x="7066370" y="3451412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0463707-E0B2-7C42-8802-93F36FA74D40}"/>
              </a:ext>
            </a:extLst>
          </p:cNvPr>
          <p:cNvCxnSpPr>
            <a:cxnSpLocks/>
          </p:cNvCxnSpPr>
          <p:nvPr/>
        </p:nvCxnSpPr>
        <p:spPr>
          <a:xfrm>
            <a:off x="9723842" y="3420036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D940758-5A64-CC40-8253-70DF706ED0F9}"/>
              </a:ext>
            </a:extLst>
          </p:cNvPr>
          <p:cNvSpPr txBox="1"/>
          <p:nvPr/>
        </p:nvSpPr>
        <p:spPr>
          <a:xfrm>
            <a:off x="10568706" y="323537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Output</a:t>
            </a:r>
            <a:endParaRPr kumimoji="1"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A8D85F1-2C8E-0548-86C4-48EFCFB84AE9}"/>
              </a:ext>
            </a:extLst>
          </p:cNvPr>
          <p:cNvSpPr/>
          <p:nvPr/>
        </p:nvSpPr>
        <p:spPr>
          <a:xfrm>
            <a:off x="2598784" y="2276193"/>
            <a:ext cx="2546720" cy="2528879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18C4D5-C82C-8F4E-BC14-3ED01E1DFACF}"/>
              </a:ext>
            </a:extLst>
          </p:cNvPr>
          <p:cNvSpPr txBox="1"/>
          <p:nvPr/>
        </p:nvSpPr>
        <p:spPr>
          <a:xfrm>
            <a:off x="2891394" y="5125707"/>
            <a:ext cx="1961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>
                    <a:alpha val="53000"/>
                  </a:srgbClr>
                </a:solidFill>
              </a:rPr>
              <a:t>How Represent?</a:t>
            </a:r>
            <a:endParaRPr kumimoji="1" lang="ko-KR" altLang="en-US" b="1" dirty="0">
              <a:solidFill>
                <a:srgbClr val="FF0000">
                  <a:alpha val="53000"/>
                </a:srgb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F8A111-F396-9D4A-A449-9132EF9F9FC7}"/>
              </a:ext>
            </a:extLst>
          </p:cNvPr>
          <p:cNvSpPr txBox="1"/>
          <p:nvPr/>
        </p:nvSpPr>
        <p:spPr>
          <a:xfrm>
            <a:off x="1953637" y="5560544"/>
            <a:ext cx="383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>
                    <a:alpha val="53000"/>
                  </a:srgbClr>
                </a:solidFill>
              </a:rPr>
              <a:t>Text Representation in Lecture 2!</a:t>
            </a:r>
            <a:endParaRPr kumimoji="1" lang="ko-KR" altLang="en-US" b="1" dirty="0">
              <a:solidFill>
                <a:srgbClr val="FF0000">
                  <a:alpha val="53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24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039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Text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Classification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448610-2534-8943-9E62-6A48CD055CD5}"/>
              </a:ext>
            </a:extLst>
          </p:cNvPr>
          <p:cNvSpPr txBox="1"/>
          <p:nvPr/>
        </p:nvSpPr>
        <p:spPr>
          <a:xfrm>
            <a:off x="690282" y="1568823"/>
            <a:ext cx="7510518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다양한 </a:t>
            </a:r>
            <a:r>
              <a:rPr kumimoji="1" lang="en-US" altLang="ko-KR" dirty="0"/>
              <a:t>Natural Language Processing Task </a:t>
            </a:r>
            <a:r>
              <a:rPr kumimoji="1" lang="ko-KR" altLang="en-US" dirty="0"/>
              <a:t>중 가장 기본이 되는 </a:t>
            </a:r>
            <a:r>
              <a:rPr kumimoji="1" lang="en-US" altLang="ko-KR" dirty="0"/>
              <a:t>Task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주어진 </a:t>
            </a:r>
            <a:r>
              <a:rPr kumimoji="1" lang="en-US" altLang="ko-KR" dirty="0"/>
              <a:t>Source Text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Pre-Defined</a:t>
            </a:r>
            <a:r>
              <a:rPr kumimoji="1" lang="ko-KR" altLang="en-US" dirty="0"/>
              <a:t>된 </a:t>
            </a:r>
            <a:r>
              <a:rPr kumimoji="1" lang="en-US" altLang="ko-KR" dirty="0"/>
              <a:t>Class</a:t>
            </a:r>
            <a:r>
              <a:rPr kumimoji="1" lang="ko-KR" altLang="en-US" dirty="0"/>
              <a:t>들로 분류함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42509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4006806" y="3136612"/>
            <a:ext cx="4178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Classification Papers</a:t>
            </a:r>
          </a:p>
        </p:txBody>
      </p:sp>
    </p:spTree>
    <p:extLst>
      <p:ext uri="{BB962C8B-B14F-4D97-AF65-F5344CB8AC3E}">
        <p14:creationId xmlns:p14="http://schemas.microsoft.com/office/powerpoint/2010/main" val="38093558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477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Classification Papers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6879D1-F741-8940-B32E-A5732CB3E82C}"/>
              </a:ext>
            </a:extLst>
          </p:cNvPr>
          <p:cNvSpPr txBox="1"/>
          <p:nvPr/>
        </p:nvSpPr>
        <p:spPr>
          <a:xfrm>
            <a:off x="412376" y="1568823"/>
            <a:ext cx="6974538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dirty="0"/>
              <a:t>Convolutional neural networks for sentence classification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" altLang="ko-KR" dirty="0"/>
              <a:t>Character-level Convolutional Networks for Text Classification</a:t>
            </a:r>
            <a:r>
              <a:rPr kumimoji="1" lang="en-US" altLang="ko-KR" dirty="0"/>
              <a:t>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68283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71731C8-9B04-7D4F-81CA-9468E6E5E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222" y="1069032"/>
            <a:ext cx="3726055" cy="55514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32BFC5-D38B-C441-932A-22CF35E1163E}"/>
              </a:ext>
            </a:extLst>
          </p:cNvPr>
          <p:cNvSpPr txBox="1"/>
          <p:nvPr/>
        </p:nvSpPr>
        <p:spPr>
          <a:xfrm>
            <a:off x="412376" y="1568823"/>
            <a:ext cx="6003375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Yoon </a:t>
            </a:r>
            <a:r>
              <a:rPr kumimoji="1" lang="en-US" altLang="ko-KR" dirty="0" err="1"/>
              <a:t>kim</a:t>
            </a:r>
            <a:r>
              <a:rPr kumimoji="1" lang="en-US" altLang="ko-KR" dirty="0"/>
              <a:t>(2014)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매우 간단한 모델임에도 괜찮은 성능을 보임</a:t>
            </a:r>
            <a:endParaRPr kumimoji="1"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Embedding</a:t>
            </a:r>
            <a:r>
              <a:rPr kumimoji="1" lang="ko-KR" altLang="en-US" dirty="0"/>
              <a:t> </a:t>
            </a:r>
            <a:r>
              <a:rPr kumimoji="1" lang="en-US" altLang="ko-KR" dirty="0"/>
              <a:t>vector</a:t>
            </a:r>
            <a:r>
              <a:rPr kumimoji="1" lang="ko-KR" altLang="en-US" dirty="0"/>
              <a:t>사용에 대해 여러가지 실험을 진행</a:t>
            </a:r>
            <a:endParaRPr kumimoji="1"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Classification Task</a:t>
            </a:r>
            <a:r>
              <a:rPr kumimoji="1" lang="ko-KR" altLang="en-US" dirty="0"/>
              <a:t>의 총 </a:t>
            </a:r>
            <a:r>
              <a:rPr kumimoji="1" lang="en-US" altLang="ko-KR" dirty="0"/>
              <a:t>6</a:t>
            </a:r>
            <a:r>
              <a:rPr kumimoji="1" lang="ko-KR" altLang="en-US" dirty="0"/>
              <a:t>개 </a:t>
            </a:r>
            <a:r>
              <a:rPr kumimoji="1" lang="en-US" altLang="ko-KR" dirty="0"/>
              <a:t>Dataset</a:t>
            </a:r>
            <a:r>
              <a:rPr kumimoji="1" lang="ko-KR" altLang="en-US" dirty="0"/>
              <a:t>에 대해서 진행</a:t>
            </a:r>
          </a:p>
        </p:txBody>
      </p:sp>
    </p:spTree>
    <p:extLst>
      <p:ext uri="{BB962C8B-B14F-4D97-AF65-F5344CB8AC3E}">
        <p14:creationId xmlns:p14="http://schemas.microsoft.com/office/powerpoint/2010/main" val="2142912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230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Model Architecture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181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230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Model Architecture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ACFF6B9-E085-2A46-BDF3-B1208EDAEA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151"/>
          <a:stretch/>
        </p:blipFill>
        <p:spPr>
          <a:xfrm>
            <a:off x="4168702" y="1729240"/>
            <a:ext cx="2998762" cy="12827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D8CCE42-268E-7F4D-8B93-FA052F04ED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877"/>
          <a:stretch/>
        </p:blipFill>
        <p:spPr>
          <a:xfrm>
            <a:off x="4137172" y="3011940"/>
            <a:ext cx="3085117" cy="33002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8AFB6F3-B3B4-3C4E-8056-39E11394F0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855" b="-268"/>
          <a:stretch/>
        </p:blipFill>
        <p:spPr>
          <a:xfrm>
            <a:off x="7978703" y="1718730"/>
            <a:ext cx="3085117" cy="35945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FB1310D-7681-7E49-94F7-9EFBF251C1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9213" y="5218678"/>
            <a:ext cx="3115594" cy="138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577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230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Model Architecture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92B2F3-89B6-FB48-BD0E-AE4522EFE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1738700"/>
            <a:ext cx="7419884" cy="301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470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230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Model Architecture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92B2F3-89B6-FB48-BD0E-AE4522EFE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1738700"/>
            <a:ext cx="7419884" cy="3014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4F704D-D3AC-7947-980B-63AA2F7482C4}"/>
                  </a:ext>
                </a:extLst>
              </p:cNvPr>
              <p:cNvSpPr txBox="1"/>
              <p:nvPr/>
            </p:nvSpPr>
            <p:spPr>
              <a:xfrm>
                <a:off x="617355" y="4984014"/>
                <a:ext cx="4128053" cy="46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ko-KR" dirty="0"/>
                  <a:t>-dimensional word vector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4F704D-D3AC-7947-980B-63AA2F748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55" y="4984014"/>
                <a:ext cx="4128053" cy="460832"/>
              </a:xfrm>
              <a:prstGeom prst="rect">
                <a:avLst/>
              </a:prstGeom>
              <a:blipFill>
                <a:blip r:embed="rId4"/>
                <a:stretch>
                  <a:fillRect l="-920" b="-184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28388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230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Model Architecture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92B2F3-89B6-FB48-BD0E-AE4522EFE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1738700"/>
            <a:ext cx="7419884" cy="3014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4F704D-D3AC-7947-980B-63AA2F7482C4}"/>
                  </a:ext>
                </a:extLst>
              </p:cNvPr>
              <p:cNvSpPr txBox="1"/>
              <p:nvPr/>
            </p:nvSpPr>
            <p:spPr>
              <a:xfrm>
                <a:off x="617355" y="4984014"/>
                <a:ext cx="4930902" cy="877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ko-KR" dirty="0"/>
                  <a:t>-dimensional word vector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en-US" altLang="ko-KR" dirty="0"/>
                  <a:t> (input sentence)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4F704D-D3AC-7947-980B-63AA2F748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55" y="4984014"/>
                <a:ext cx="4930902" cy="877997"/>
              </a:xfrm>
              <a:prstGeom prst="rect">
                <a:avLst/>
              </a:prstGeom>
              <a:blipFill>
                <a:blip r:embed="rId4"/>
                <a:stretch>
                  <a:fillRect l="-771" b="-591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44253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230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Model Architecture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92B2F3-89B6-FB48-BD0E-AE4522EFE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1738700"/>
            <a:ext cx="7419884" cy="3014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4F704D-D3AC-7947-980B-63AA2F7482C4}"/>
                  </a:ext>
                </a:extLst>
              </p:cNvPr>
              <p:cNvSpPr txBox="1"/>
              <p:nvPr/>
            </p:nvSpPr>
            <p:spPr>
              <a:xfrm>
                <a:off x="617355" y="4984014"/>
                <a:ext cx="8145756" cy="877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ko-KR" dirty="0"/>
                  <a:t>-dimensional word vector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en-US" altLang="ko-KR" dirty="0"/>
                  <a:t> (input sentence) </a:t>
                </a:r>
                <a14:m>
                  <m:oMath xmlns:m="http://schemas.openxmlformats.org/officeDocument/2006/math">
                    <m:r>
                      <a:rPr kumimoji="1"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dirty="0"/>
                  <a:t>padded where necessary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4F704D-D3AC-7947-980B-63AA2F748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55" y="4984014"/>
                <a:ext cx="8145756" cy="877997"/>
              </a:xfrm>
              <a:prstGeom prst="rect">
                <a:avLst/>
              </a:prstGeom>
              <a:blipFill>
                <a:blip r:embed="rId4"/>
                <a:stretch>
                  <a:fillRect l="-467" b="-591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25046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230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Model Architecture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92B2F3-89B6-FB48-BD0E-AE4522EFE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1738700"/>
            <a:ext cx="7419884" cy="3014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4F704D-D3AC-7947-980B-63AA2F7482C4}"/>
                  </a:ext>
                </a:extLst>
              </p:cNvPr>
              <p:cNvSpPr txBox="1"/>
              <p:nvPr/>
            </p:nvSpPr>
            <p:spPr>
              <a:xfrm>
                <a:off x="617355" y="4984014"/>
                <a:ext cx="8145756" cy="877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ko-KR" dirty="0"/>
                  <a:t>-dimensional word vector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en-US" altLang="ko-KR" dirty="0"/>
                  <a:t> (input sentence) </a:t>
                </a:r>
                <a14:m>
                  <m:oMath xmlns:m="http://schemas.openxmlformats.org/officeDocument/2006/math">
                    <m:r>
                      <a:rPr kumimoji="1"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dirty="0"/>
                  <a:t>padded where necessary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4F704D-D3AC-7947-980B-63AA2F748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55" y="4984014"/>
                <a:ext cx="8145756" cy="877997"/>
              </a:xfrm>
              <a:prstGeom prst="rect">
                <a:avLst/>
              </a:prstGeom>
              <a:blipFill>
                <a:blip r:embed="rId4"/>
                <a:stretch>
                  <a:fillRect l="-467" b="-591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D0808229-41DC-9041-8C0C-9A11A41A4051}"/>
              </a:ext>
            </a:extLst>
          </p:cNvPr>
          <p:cNvSpPr/>
          <p:nvPr/>
        </p:nvSpPr>
        <p:spPr>
          <a:xfrm>
            <a:off x="269340" y="1651592"/>
            <a:ext cx="2401531" cy="310175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9240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039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Text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Classification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448610-2534-8943-9E62-6A48CD055CD5}"/>
              </a:ext>
            </a:extLst>
          </p:cNvPr>
          <p:cNvSpPr txBox="1"/>
          <p:nvPr/>
        </p:nvSpPr>
        <p:spPr>
          <a:xfrm>
            <a:off x="690282" y="1568823"/>
            <a:ext cx="7510518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다양한 </a:t>
            </a:r>
            <a:r>
              <a:rPr kumimoji="1" lang="en-US" altLang="ko-KR" dirty="0"/>
              <a:t>Natural Language Processing Task </a:t>
            </a:r>
            <a:r>
              <a:rPr kumimoji="1" lang="ko-KR" altLang="en-US" dirty="0"/>
              <a:t>중 가장 기본이 되는 </a:t>
            </a:r>
            <a:r>
              <a:rPr kumimoji="1" lang="en-US" altLang="ko-KR" dirty="0"/>
              <a:t>Task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주어진 </a:t>
            </a:r>
            <a:r>
              <a:rPr kumimoji="1" lang="en-US" altLang="ko-KR" dirty="0"/>
              <a:t>Source Text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Pre-Defined</a:t>
            </a:r>
            <a:r>
              <a:rPr kumimoji="1" lang="ko-KR" altLang="en-US" dirty="0"/>
              <a:t>된 </a:t>
            </a:r>
            <a:r>
              <a:rPr kumimoji="1" lang="en-US" altLang="ko-KR" dirty="0"/>
              <a:t>Class</a:t>
            </a:r>
            <a:r>
              <a:rPr kumimoji="1" lang="ko-KR" altLang="en-US" dirty="0"/>
              <a:t>들로 분류함</a:t>
            </a:r>
            <a:r>
              <a:rPr kumimoji="1"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C5E6FF-0501-F248-8826-F77D9213C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70857">
            <a:off x="2990850" y="4749626"/>
            <a:ext cx="62103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8638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230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Model Architecture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92B2F3-89B6-FB48-BD0E-AE4522EFE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1738700"/>
            <a:ext cx="7419884" cy="3014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4F704D-D3AC-7947-980B-63AA2F7482C4}"/>
                  </a:ext>
                </a:extLst>
              </p:cNvPr>
              <p:cNvSpPr txBox="1"/>
              <p:nvPr/>
            </p:nvSpPr>
            <p:spPr>
              <a:xfrm>
                <a:off x="617355" y="4984014"/>
                <a:ext cx="7866256" cy="12927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ko-KR" dirty="0"/>
                  <a:t>-dimensional word vector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en-US" altLang="ko-KR" dirty="0"/>
                  <a:t> (input sentence) </a:t>
                </a:r>
                <a14:m>
                  <m:oMath xmlns:m="http://schemas.openxmlformats.org/officeDocument/2006/math">
                    <m:r>
                      <a:rPr kumimoji="1"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dirty="0"/>
                  <a:t>padded where necessary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where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are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convolutional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filter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parameter</m:t>
                    </m:r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4F704D-D3AC-7947-980B-63AA2F748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55" y="4984014"/>
                <a:ext cx="7866256" cy="1292726"/>
              </a:xfrm>
              <a:prstGeom prst="rect">
                <a:avLst/>
              </a:prstGeom>
              <a:blipFill>
                <a:blip r:embed="rId4"/>
                <a:stretch>
                  <a:fillRect l="-484" b="-97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7233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230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Model Architecture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92B2F3-89B6-FB48-BD0E-AE4522EFE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1738700"/>
            <a:ext cx="7419884" cy="3014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4F704D-D3AC-7947-980B-63AA2F7482C4}"/>
                  </a:ext>
                </a:extLst>
              </p:cNvPr>
              <p:cNvSpPr txBox="1"/>
              <p:nvPr/>
            </p:nvSpPr>
            <p:spPr>
              <a:xfrm>
                <a:off x="617355" y="4984014"/>
                <a:ext cx="7866256" cy="1708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ko-KR" dirty="0"/>
                  <a:t>-dimensional word vector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en-US" altLang="ko-KR" dirty="0"/>
                  <a:t> (input sentence) </a:t>
                </a:r>
                <a14:m>
                  <m:oMath xmlns:m="http://schemas.openxmlformats.org/officeDocument/2006/math">
                    <m:r>
                      <a:rPr kumimoji="1"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dirty="0"/>
                  <a:t>padded where necessary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where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are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convolutional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filter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parameter</m:t>
                    </m:r>
                  </m:oMath>
                </a14:m>
                <a:endParaRPr kumimoji="1" lang="en-US" altLang="ko-KR" b="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b="1" i="0" smtClean="0">
                        <a:latin typeface="Cambria Math" panose="02040503050406030204" pitchFamily="18" charset="0"/>
                      </a:rPr>
                      <m:t>𝐜</m:t>
                    </m:r>
                    <m:r>
                      <a:rPr kumimoji="1" lang="en-US" altLang="ko-KR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4F704D-D3AC-7947-980B-63AA2F748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55" y="4984014"/>
                <a:ext cx="7866256" cy="1708225"/>
              </a:xfrm>
              <a:prstGeom prst="rect">
                <a:avLst/>
              </a:prstGeom>
              <a:blipFill>
                <a:blip r:embed="rId4"/>
                <a:stretch>
                  <a:fillRect l="-484" b="-36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8090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230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Model Architecture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92B2F3-89B6-FB48-BD0E-AE4522EFE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1738700"/>
            <a:ext cx="7419884" cy="3014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4F704D-D3AC-7947-980B-63AA2F7482C4}"/>
                  </a:ext>
                </a:extLst>
              </p:cNvPr>
              <p:cNvSpPr txBox="1"/>
              <p:nvPr/>
            </p:nvSpPr>
            <p:spPr>
              <a:xfrm>
                <a:off x="617355" y="4984014"/>
                <a:ext cx="7866256" cy="1708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ko-KR" dirty="0"/>
                  <a:t>-dimensional word vector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en-US" altLang="ko-KR" dirty="0"/>
                  <a:t> (input sentence) </a:t>
                </a:r>
                <a14:m>
                  <m:oMath xmlns:m="http://schemas.openxmlformats.org/officeDocument/2006/math">
                    <m:r>
                      <a:rPr kumimoji="1"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dirty="0"/>
                  <a:t>padded where necessary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kumimoji="1"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where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are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convolutional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filter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parameter</m:t>
                    </m:r>
                  </m:oMath>
                </a14:m>
                <a:endParaRPr kumimoji="1" lang="en-US" altLang="ko-KR" b="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b="1" i="0" smtClean="0">
                        <a:latin typeface="Cambria Math" panose="02040503050406030204" pitchFamily="18" charset="0"/>
                      </a:rPr>
                      <m:t>𝐜</m:t>
                    </m:r>
                    <m:r>
                      <a:rPr kumimoji="1" lang="en-US" altLang="ko-KR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4F704D-D3AC-7947-980B-63AA2F748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55" y="4984014"/>
                <a:ext cx="7866256" cy="1708225"/>
              </a:xfrm>
              <a:prstGeom prst="rect">
                <a:avLst/>
              </a:prstGeom>
              <a:blipFill>
                <a:blip r:embed="rId4"/>
                <a:stretch>
                  <a:fillRect l="-484" b="-36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83564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230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Model Architecture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92B2F3-89B6-FB48-BD0E-AE4522EFE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1738700"/>
            <a:ext cx="7419884" cy="3014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4F704D-D3AC-7947-980B-63AA2F7482C4}"/>
                  </a:ext>
                </a:extLst>
              </p:cNvPr>
              <p:cNvSpPr txBox="1"/>
              <p:nvPr/>
            </p:nvSpPr>
            <p:spPr>
              <a:xfrm>
                <a:off x="617355" y="4984014"/>
                <a:ext cx="7866256" cy="1708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ko-KR" dirty="0"/>
                  <a:t>-dimensional word vector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en-US" altLang="ko-KR" dirty="0"/>
                  <a:t> (input sentence) </a:t>
                </a:r>
                <a14:m>
                  <m:oMath xmlns:m="http://schemas.openxmlformats.org/officeDocument/2006/math">
                    <m:r>
                      <a:rPr kumimoji="1"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dirty="0"/>
                  <a:t>padded where necessary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where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are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convolutional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filter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parameter</m:t>
                    </m:r>
                  </m:oMath>
                </a14:m>
                <a:endParaRPr kumimoji="1" lang="en-US" altLang="ko-KR" b="0" dirty="0"/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b="1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𝐜</m:t>
                    </m:r>
                    <m:r>
                      <a:rPr kumimoji="1" lang="en-US" altLang="ko-KR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4F704D-D3AC-7947-980B-63AA2F748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55" y="4984014"/>
                <a:ext cx="7866256" cy="1708225"/>
              </a:xfrm>
              <a:prstGeom prst="rect">
                <a:avLst/>
              </a:prstGeom>
              <a:blipFill>
                <a:blip r:embed="rId4"/>
                <a:stretch>
                  <a:fillRect l="-484" b="-36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BBB7F04B-5CA6-0646-9E9C-11AE441BAA32}"/>
              </a:ext>
            </a:extLst>
          </p:cNvPr>
          <p:cNvSpPr/>
          <p:nvPr/>
        </p:nvSpPr>
        <p:spPr>
          <a:xfrm>
            <a:off x="2681382" y="1751878"/>
            <a:ext cx="1764495" cy="300146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1352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230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Model Architecture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92B2F3-89B6-FB48-BD0E-AE4522EFE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1738700"/>
            <a:ext cx="7419884" cy="3014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4F704D-D3AC-7947-980B-63AA2F7482C4}"/>
                  </a:ext>
                </a:extLst>
              </p:cNvPr>
              <p:cNvSpPr txBox="1"/>
              <p:nvPr/>
            </p:nvSpPr>
            <p:spPr>
              <a:xfrm>
                <a:off x="617355" y="4984014"/>
                <a:ext cx="7866256" cy="1708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ko-KR" dirty="0"/>
                  <a:t>-dimensional word vector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en-US" altLang="ko-KR" dirty="0"/>
                  <a:t> (input sentence) </a:t>
                </a:r>
                <a14:m>
                  <m:oMath xmlns:m="http://schemas.openxmlformats.org/officeDocument/2006/math">
                    <m:r>
                      <a:rPr kumimoji="1"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dirty="0"/>
                  <a:t>padded where necessary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where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are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convolutional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filter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parameter</m:t>
                    </m:r>
                  </m:oMath>
                </a14:m>
                <a:endParaRPr kumimoji="1" lang="en-US" altLang="ko-KR" b="0" dirty="0"/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𝐜</m:t>
                    </m:r>
                    <m:r>
                      <a:rPr kumimoji="1" lang="en-US" altLang="ko-KR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kumimoji="1" lang="en-US" altLang="ko-K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kumimoji="1" lang="en-US" altLang="ko-K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kumimoji="1" lang="en-US" altLang="ko-K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kumimoji="1" lang="en-US" altLang="ko-K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kumimoji="1" lang="en-US" altLang="ko-K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ko-KR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4F704D-D3AC-7947-980B-63AA2F748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55" y="4984014"/>
                <a:ext cx="7866256" cy="1708225"/>
              </a:xfrm>
              <a:prstGeom prst="rect">
                <a:avLst/>
              </a:prstGeom>
              <a:blipFill>
                <a:blip r:embed="rId4"/>
                <a:stretch>
                  <a:fillRect l="-484" b="-36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BBB7F04B-5CA6-0646-9E9C-11AE441BAA32}"/>
              </a:ext>
            </a:extLst>
          </p:cNvPr>
          <p:cNvSpPr/>
          <p:nvPr/>
        </p:nvSpPr>
        <p:spPr>
          <a:xfrm>
            <a:off x="4730899" y="1902045"/>
            <a:ext cx="3109818" cy="300146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628DD5-7700-354A-96EB-2B7867BC9395}"/>
              </a:ext>
            </a:extLst>
          </p:cNvPr>
          <p:cNvSpPr txBox="1"/>
          <p:nvPr/>
        </p:nvSpPr>
        <p:spPr>
          <a:xfrm>
            <a:off x="7975402" y="2835241"/>
            <a:ext cx="403835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chemeClr val="accent2"/>
                </a:solidFill>
              </a:rPr>
              <a:t>max-pooling &amp; fully connected layer</a:t>
            </a:r>
            <a:endParaRPr kumimoji="1"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8658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175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Regularization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747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175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Regularization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9C8789-6CFC-5944-8F3F-4BE11B69A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199" y="1403866"/>
            <a:ext cx="312123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384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175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Regularization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316A8F-4703-C04A-9CF1-7A96230ADE2A}"/>
              </a:ext>
            </a:extLst>
          </p:cNvPr>
          <p:cNvSpPr txBox="1"/>
          <p:nvPr/>
        </p:nvSpPr>
        <p:spPr>
          <a:xfrm>
            <a:off x="374468" y="1881352"/>
            <a:ext cx="342106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Dropout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Clipping weight by L2-norm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3847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175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Regularization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316A8F-4703-C04A-9CF1-7A96230ADE2A}"/>
              </a:ext>
            </a:extLst>
          </p:cNvPr>
          <p:cNvSpPr txBox="1"/>
          <p:nvPr/>
        </p:nvSpPr>
        <p:spPr>
          <a:xfrm>
            <a:off x="374468" y="1881352"/>
            <a:ext cx="342106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Dropout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</a:rPr>
              <a:t>Clipping weight by L2-norm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05700A-299C-B24A-9145-4E7D7C48719E}"/>
                  </a:ext>
                </a:extLst>
              </p:cNvPr>
              <p:cNvSpPr txBox="1"/>
              <p:nvPr/>
            </p:nvSpPr>
            <p:spPr>
              <a:xfrm>
                <a:off x="493986" y="3541988"/>
                <a:ext cx="2288575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2000" b="0" dirty="0">
                    <a:latin typeface="Cambria Math" panose="02040503050406030204" pitchFamily="18" charset="0"/>
                  </a:rPr>
                  <a:t>before)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kumimoji="1" lang="en-US" altLang="ko-KR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en-US" altLang="ko-KR" sz="2000" b="0" dirty="0"/>
              </a:p>
              <a:p>
                <a:pPr algn="just">
                  <a:lnSpc>
                    <a:spcPct val="150000"/>
                  </a:lnSpc>
                </a:pPr>
                <a:r>
                  <a:rPr kumimoji="1" lang="en-US" altLang="ko-KR" sz="2000" dirty="0">
                    <a:latin typeface="Cambria Math" panose="02040503050406030204" pitchFamily="18" charset="0"/>
                  </a:rPr>
                  <a:t>after)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⋅(</m:t>
                      </m:r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kumimoji="1" lang="en-US" altLang="ko-K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𝐫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kumimoji="1" lang="en-US" altLang="ko-KR" sz="20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en-US" altLang="ko-KR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05700A-299C-B24A-9145-4E7D7C487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86" y="3541988"/>
                <a:ext cx="2288575" cy="1938992"/>
              </a:xfrm>
              <a:prstGeom prst="rect">
                <a:avLst/>
              </a:prstGeom>
              <a:blipFill>
                <a:blip r:embed="rId3"/>
                <a:stretch>
                  <a:fillRect l="-22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81301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175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Regularization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316A8F-4703-C04A-9CF1-7A96230ADE2A}"/>
              </a:ext>
            </a:extLst>
          </p:cNvPr>
          <p:cNvSpPr txBox="1"/>
          <p:nvPr/>
        </p:nvSpPr>
        <p:spPr>
          <a:xfrm>
            <a:off x="374468" y="1881352"/>
            <a:ext cx="342106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Dropout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</a:rPr>
              <a:t>Clipping weight by L2-norm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05700A-299C-B24A-9145-4E7D7C48719E}"/>
                  </a:ext>
                </a:extLst>
              </p:cNvPr>
              <p:cNvSpPr txBox="1"/>
              <p:nvPr/>
            </p:nvSpPr>
            <p:spPr>
              <a:xfrm>
                <a:off x="493986" y="3541988"/>
                <a:ext cx="2288575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2000" b="0" dirty="0">
                    <a:latin typeface="Cambria Math" panose="02040503050406030204" pitchFamily="18" charset="0"/>
                  </a:rPr>
                  <a:t>before)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kumimoji="1" lang="en-US" altLang="ko-KR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en-US" altLang="ko-KR" sz="2000" b="0" dirty="0"/>
              </a:p>
              <a:p>
                <a:pPr algn="just">
                  <a:lnSpc>
                    <a:spcPct val="150000"/>
                  </a:lnSpc>
                </a:pPr>
                <a:r>
                  <a:rPr kumimoji="1" lang="en-US" altLang="ko-KR" sz="2000" dirty="0">
                    <a:latin typeface="Cambria Math" panose="02040503050406030204" pitchFamily="18" charset="0"/>
                  </a:rPr>
                  <a:t>after)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⋅(</m:t>
                      </m:r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kumimoji="1" lang="en-US" altLang="ko-K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kumimoji="1" lang="en-US" altLang="ko-KR" sz="2000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𝐫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kumimoji="1" lang="en-US" altLang="ko-KR" sz="20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en-US" altLang="ko-KR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05700A-299C-B24A-9145-4E7D7C487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86" y="3541988"/>
                <a:ext cx="2288575" cy="1938992"/>
              </a:xfrm>
              <a:prstGeom prst="rect">
                <a:avLst/>
              </a:prstGeom>
              <a:blipFill>
                <a:blip r:embed="rId3"/>
                <a:stretch>
                  <a:fillRect l="-22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136CC0-F459-1245-8B77-9CDE07E6BC63}"/>
                  </a:ext>
                </a:extLst>
              </p:cNvPr>
              <p:cNvSpPr txBox="1"/>
              <p:nvPr/>
            </p:nvSpPr>
            <p:spPr>
              <a:xfrm>
                <a:off x="3678621" y="3788018"/>
                <a:ext cx="2816772" cy="170078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b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𝐫</m:t>
                    </m:r>
                    <m:r>
                      <a:rPr kumimoji="1"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kumimoji="1" lang="en-US" altLang="ko-KR" dirty="0">
                    <a:solidFill>
                      <a:schemeClr val="tx1"/>
                    </a:solidFill>
                  </a:rPr>
                  <a:t>: ‘masking’ vector of Bernoulli random variable with probability </a:t>
                </a:r>
                <a:r>
                  <a:rPr kumimoji="1" lang="en-US" altLang="ko-KR" i="1" dirty="0">
                    <a:solidFill>
                      <a:schemeClr val="tx1"/>
                    </a:solidFill>
                  </a:rPr>
                  <a:t>p</a:t>
                </a:r>
                <a:r>
                  <a:rPr kumimoji="1" lang="en-US" altLang="ko-KR" dirty="0">
                    <a:solidFill>
                      <a:schemeClr val="tx1"/>
                    </a:solidFill>
                  </a:rPr>
                  <a:t> of being </a:t>
                </a:r>
                <a:r>
                  <a:rPr kumimoji="1" lang="en-US" altLang="ko-KR" dirty="0"/>
                  <a:t>1</a:t>
                </a:r>
                <a:endParaRPr kumimoji="1" lang="ko-KR" alt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136CC0-F459-1245-8B77-9CDE07E6B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621" y="3788018"/>
                <a:ext cx="2816772" cy="1700787"/>
              </a:xfrm>
              <a:prstGeom prst="rect">
                <a:avLst/>
              </a:prstGeom>
              <a:blipFill>
                <a:blip r:embed="rId4"/>
                <a:stretch>
                  <a:fillRect l="-1794" b="-441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21BF5C2-DAA8-FC4F-815A-B4A570738530}"/>
              </a:ext>
            </a:extLst>
          </p:cNvPr>
          <p:cNvCxnSpPr/>
          <p:nvPr/>
        </p:nvCxnSpPr>
        <p:spPr>
          <a:xfrm flipV="1">
            <a:off x="1975945" y="4340772"/>
            <a:ext cx="1702676" cy="7252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468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039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Text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Classification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448610-2534-8943-9E62-6A48CD055CD5}"/>
              </a:ext>
            </a:extLst>
          </p:cNvPr>
          <p:cNvSpPr txBox="1"/>
          <p:nvPr/>
        </p:nvSpPr>
        <p:spPr>
          <a:xfrm>
            <a:off x="690282" y="1568823"/>
            <a:ext cx="7510518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다양한 </a:t>
            </a:r>
            <a:r>
              <a:rPr kumimoji="1" lang="en-US" altLang="ko-KR" dirty="0"/>
              <a:t>Natural Language Processing Task </a:t>
            </a:r>
            <a:r>
              <a:rPr kumimoji="1" lang="ko-KR" altLang="en-US" dirty="0"/>
              <a:t>중 가장 기본이 되는 </a:t>
            </a:r>
            <a:r>
              <a:rPr kumimoji="1" lang="en-US" altLang="ko-KR" dirty="0"/>
              <a:t>Task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주어진 </a:t>
            </a:r>
            <a:r>
              <a:rPr kumimoji="1" lang="en-US" altLang="ko-KR" dirty="0"/>
              <a:t>Source Text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Pre-Defined</a:t>
            </a:r>
            <a:r>
              <a:rPr kumimoji="1" lang="ko-KR" altLang="en-US" dirty="0"/>
              <a:t>된 </a:t>
            </a:r>
            <a:r>
              <a:rPr kumimoji="1" lang="en-US" altLang="ko-KR" dirty="0"/>
              <a:t>Class</a:t>
            </a:r>
            <a:r>
              <a:rPr kumimoji="1" lang="ko-KR" altLang="en-US" dirty="0"/>
              <a:t>들로 분류함</a:t>
            </a:r>
            <a:r>
              <a:rPr kumimoji="1"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C5E6FF-0501-F248-8826-F77D9213C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70857">
            <a:off x="2990850" y="4749626"/>
            <a:ext cx="6210300" cy="330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4EE5D3-E0E3-9F4C-8046-32417294D65E}"/>
              </a:ext>
            </a:extLst>
          </p:cNvPr>
          <p:cNvSpPr txBox="1"/>
          <p:nvPr/>
        </p:nvSpPr>
        <p:spPr>
          <a:xfrm>
            <a:off x="5052612" y="4552686"/>
            <a:ext cx="1936428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solidFill>
                  <a:srgbClr val="C00000"/>
                </a:solidFill>
              </a:rPr>
              <a:t>SPAM!</a:t>
            </a:r>
            <a:endParaRPr kumimoji="1" lang="ko-KR" altLang="en-US" sz="4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5785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175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Regularization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316A8F-4703-C04A-9CF1-7A96230ADE2A}"/>
              </a:ext>
            </a:extLst>
          </p:cNvPr>
          <p:cNvSpPr txBox="1"/>
          <p:nvPr/>
        </p:nvSpPr>
        <p:spPr>
          <a:xfrm>
            <a:off x="374468" y="1881352"/>
            <a:ext cx="342106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Dropout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</a:rPr>
              <a:t>Clipping weight by L2-norm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05700A-299C-B24A-9145-4E7D7C48719E}"/>
                  </a:ext>
                </a:extLst>
              </p:cNvPr>
              <p:cNvSpPr txBox="1"/>
              <p:nvPr/>
            </p:nvSpPr>
            <p:spPr>
              <a:xfrm>
                <a:off x="493986" y="3541988"/>
                <a:ext cx="2288575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2000" b="0" dirty="0">
                    <a:latin typeface="Cambria Math" panose="02040503050406030204" pitchFamily="18" charset="0"/>
                  </a:rPr>
                  <a:t>before)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kumimoji="1" lang="en-US" altLang="ko-KR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en-US" altLang="ko-KR" sz="2000" b="0" dirty="0"/>
              </a:p>
              <a:p>
                <a:pPr algn="just">
                  <a:lnSpc>
                    <a:spcPct val="150000"/>
                  </a:lnSpc>
                </a:pPr>
                <a:r>
                  <a:rPr kumimoji="1" lang="en-US" altLang="ko-KR" sz="2000" dirty="0">
                    <a:latin typeface="Cambria Math" panose="02040503050406030204" pitchFamily="18" charset="0"/>
                  </a:rPr>
                  <a:t>after)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⋅(</m:t>
                      </m:r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kumimoji="1" lang="en-US" altLang="ko-K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kumimoji="1"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𝐫</m:t>
                      </m:r>
                      <m:r>
                        <a:rPr kumimoji="1"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kumimoji="1" lang="en-US" altLang="ko-KR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05700A-299C-B24A-9145-4E7D7C487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86" y="3541988"/>
                <a:ext cx="2288575" cy="1938992"/>
              </a:xfrm>
              <a:prstGeom prst="rect">
                <a:avLst/>
              </a:prstGeom>
              <a:blipFill>
                <a:blip r:embed="rId3"/>
                <a:stretch>
                  <a:fillRect l="-22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211284E-D493-9445-BE75-DC0002B19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510567"/>
              </p:ext>
            </p:extLst>
          </p:nvPr>
        </p:nvGraphicFramePr>
        <p:xfrm>
          <a:off x="6299203" y="3504456"/>
          <a:ext cx="557048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048">
                  <a:extLst>
                    <a:ext uri="{9D8B030D-6E8A-4147-A177-3AD203B41FA5}">
                      <a16:colId xmlns:a16="http://schemas.microsoft.com/office/drawing/2014/main" val="3563162764"/>
                    </a:ext>
                  </a:extLst>
                </a:gridCol>
              </a:tblGrid>
              <a:tr h="302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740559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-0.4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832125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0.5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61873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1.2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2168810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0.04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7624400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-0.2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5699981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-1.4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6391487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0.84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8983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26ECC26-89EA-0045-BF48-2F1C54199308}"/>
                  </a:ext>
                </a:extLst>
              </p:cNvPr>
              <p:cNvSpPr/>
              <p:nvPr/>
            </p:nvSpPr>
            <p:spPr>
              <a:xfrm>
                <a:off x="6383283" y="5942856"/>
                <a:ext cx="40107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𝐳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26ECC26-89EA-0045-BF48-2F1C541993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283" y="5942856"/>
                <a:ext cx="40107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72005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175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Regularization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316A8F-4703-C04A-9CF1-7A96230ADE2A}"/>
              </a:ext>
            </a:extLst>
          </p:cNvPr>
          <p:cNvSpPr txBox="1"/>
          <p:nvPr/>
        </p:nvSpPr>
        <p:spPr>
          <a:xfrm>
            <a:off x="374468" y="1881352"/>
            <a:ext cx="342106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Dropout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</a:rPr>
              <a:t>Clipping weight by L2-norm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05700A-299C-B24A-9145-4E7D7C48719E}"/>
                  </a:ext>
                </a:extLst>
              </p:cNvPr>
              <p:cNvSpPr txBox="1"/>
              <p:nvPr/>
            </p:nvSpPr>
            <p:spPr>
              <a:xfrm>
                <a:off x="493986" y="3541988"/>
                <a:ext cx="2288575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2000" b="0" dirty="0">
                    <a:latin typeface="Cambria Math" panose="02040503050406030204" pitchFamily="18" charset="0"/>
                  </a:rPr>
                  <a:t>before)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kumimoji="1" lang="en-US" altLang="ko-KR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en-US" altLang="ko-KR" sz="2000" b="0" dirty="0"/>
              </a:p>
              <a:p>
                <a:pPr algn="just">
                  <a:lnSpc>
                    <a:spcPct val="150000"/>
                  </a:lnSpc>
                </a:pPr>
                <a:r>
                  <a:rPr kumimoji="1" lang="en-US" altLang="ko-KR" sz="2000" dirty="0">
                    <a:latin typeface="Cambria Math" panose="02040503050406030204" pitchFamily="18" charset="0"/>
                  </a:rPr>
                  <a:t>after)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⋅(</m:t>
                      </m:r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kumimoji="1" lang="en-US" altLang="ko-K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kumimoji="1"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𝐫</m:t>
                      </m:r>
                      <m:r>
                        <a:rPr kumimoji="1"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kumimoji="1" lang="en-US" altLang="ko-KR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05700A-299C-B24A-9145-4E7D7C487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86" y="3541988"/>
                <a:ext cx="2288575" cy="1938992"/>
              </a:xfrm>
              <a:prstGeom prst="rect">
                <a:avLst/>
              </a:prstGeom>
              <a:blipFill>
                <a:blip r:embed="rId3"/>
                <a:stretch>
                  <a:fillRect l="-22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211284E-D493-9445-BE75-DC0002B197C3}"/>
              </a:ext>
            </a:extLst>
          </p:cNvPr>
          <p:cNvGraphicFramePr>
            <a:graphicFrameLocks noGrp="1"/>
          </p:cNvGraphicFramePr>
          <p:nvPr/>
        </p:nvGraphicFramePr>
        <p:xfrm>
          <a:off x="6299203" y="3504456"/>
          <a:ext cx="557048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048">
                  <a:extLst>
                    <a:ext uri="{9D8B030D-6E8A-4147-A177-3AD203B41FA5}">
                      <a16:colId xmlns:a16="http://schemas.microsoft.com/office/drawing/2014/main" val="3563162764"/>
                    </a:ext>
                  </a:extLst>
                </a:gridCol>
              </a:tblGrid>
              <a:tr h="302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740559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-0.4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832125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0.5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61873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1.2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2168810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0.04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7624400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-0.2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5699981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-1.4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6391487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0.84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8983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26ECC26-89EA-0045-BF48-2F1C54199308}"/>
                  </a:ext>
                </a:extLst>
              </p:cNvPr>
              <p:cNvSpPr/>
              <p:nvPr/>
            </p:nvSpPr>
            <p:spPr>
              <a:xfrm>
                <a:off x="6383283" y="5942856"/>
                <a:ext cx="40107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𝐳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26ECC26-89EA-0045-BF48-2F1C541993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283" y="5942856"/>
                <a:ext cx="40107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068CB90-EBE3-A44F-822B-A1ED91C786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412084"/>
              </p:ext>
            </p:extLst>
          </p:nvPr>
        </p:nvGraphicFramePr>
        <p:xfrm>
          <a:off x="7492127" y="3504456"/>
          <a:ext cx="557048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048">
                  <a:extLst>
                    <a:ext uri="{9D8B030D-6E8A-4147-A177-3AD203B41FA5}">
                      <a16:colId xmlns:a16="http://schemas.microsoft.com/office/drawing/2014/main" val="3563162764"/>
                    </a:ext>
                  </a:extLst>
                </a:gridCol>
              </a:tblGrid>
              <a:tr h="302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740559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832125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61873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2168810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7624400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5699981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6391487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8983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BAEDB85-C432-5E42-A4F2-22BA3C28CA24}"/>
                  </a:ext>
                </a:extLst>
              </p:cNvPr>
              <p:cNvSpPr/>
              <p:nvPr/>
            </p:nvSpPr>
            <p:spPr>
              <a:xfrm>
                <a:off x="7576207" y="5942856"/>
                <a:ext cx="40107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𝐫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BAEDB85-C432-5E42-A4F2-22BA3C28CA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207" y="5942856"/>
                <a:ext cx="40107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41504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175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Regularization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316A8F-4703-C04A-9CF1-7A96230ADE2A}"/>
              </a:ext>
            </a:extLst>
          </p:cNvPr>
          <p:cNvSpPr txBox="1"/>
          <p:nvPr/>
        </p:nvSpPr>
        <p:spPr>
          <a:xfrm>
            <a:off x="374468" y="1881352"/>
            <a:ext cx="342106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Dropout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</a:rPr>
              <a:t>Clipping weight by L2-norm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05700A-299C-B24A-9145-4E7D7C48719E}"/>
                  </a:ext>
                </a:extLst>
              </p:cNvPr>
              <p:cNvSpPr txBox="1"/>
              <p:nvPr/>
            </p:nvSpPr>
            <p:spPr>
              <a:xfrm>
                <a:off x="493986" y="3541988"/>
                <a:ext cx="2288575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2000" b="0" dirty="0">
                    <a:latin typeface="Cambria Math" panose="02040503050406030204" pitchFamily="18" charset="0"/>
                  </a:rPr>
                  <a:t>before)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kumimoji="1" lang="en-US" altLang="ko-KR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en-US" altLang="ko-KR" sz="2000" b="0" dirty="0"/>
              </a:p>
              <a:p>
                <a:pPr algn="just">
                  <a:lnSpc>
                    <a:spcPct val="150000"/>
                  </a:lnSpc>
                </a:pPr>
                <a:r>
                  <a:rPr kumimoji="1" lang="en-US" altLang="ko-KR" sz="2000" dirty="0">
                    <a:latin typeface="Cambria Math" panose="02040503050406030204" pitchFamily="18" charset="0"/>
                  </a:rPr>
                  <a:t>after)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⋅(</m:t>
                      </m:r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kumimoji="1" lang="en-US" altLang="ko-K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kumimoji="1"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𝐫</m:t>
                      </m:r>
                      <m:r>
                        <a:rPr kumimoji="1"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kumimoji="1" lang="en-US" altLang="ko-KR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05700A-299C-B24A-9145-4E7D7C487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86" y="3541988"/>
                <a:ext cx="2288575" cy="1938992"/>
              </a:xfrm>
              <a:prstGeom prst="rect">
                <a:avLst/>
              </a:prstGeom>
              <a:blipFill>
                <a:blip r:embed="rId3"/>
                <a:stretch>
                  <a:fillRect l="-22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211284E-D493-9445-BE75-DC0002B197C3}"/>
              </a:ext>
            </a:extLst>
          </p:cNvPr>
          <p:cNvGraphicFramePr>
            <a:graphicFrameLocks noGrp="1"/>
          </p:cNvGraphicFramePr>
          <p:nvPr/>
        </p:nvGraphicFramePr>
        <p:xfrm>
          <a:off x="6299203" y="3504456"/>
          <a:ext cx="557048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048">
                  <a:extLst>
                    <a:ext uri="{9D8B030D-6E8A-4147-A177-3AD203B41FA5}">
                      <a16:colId xmlns:a16="http://schemas.microsoft.com/office/drawing/2014/main" val="3563162764"/>
                    </a:ext>
                  </a:extLst>
                </a:gridCol>
              </a:tblGrid>
              <a:tr h="302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740559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-0.4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832125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0.5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61873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1.2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2168810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0.04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7624400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-0.2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5699981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-1.4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6391487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0.84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8983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26ECC26-89EA-0045-BF48-2F1C54199308}"/>
                  </a:ext>
                </a:extLst>
              </p:cNvPr>
              <p:cNvSpPr/>
              <p:nvPr/>
            </p:nvSpPr>
            <p:spPr>
              <a:xfrm>
                <a:off x="6383283" y="5942856"/>
                <a:ext cx="40107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𝐳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26ECC26-89EA-0045-BF48-2F1C541993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283" y="5942856"/>
                <a:ext cx="40107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068CB90-EBE3-A44F-822B-A1ED91C786A7}"/>
              </a:ext>
            </a:extLst>
          </p:cNvPr>
          <p:cNvGraphicFramePr>
            <a:graphicFrameLocks noGrp="1"/>
          </p:cNvGraphicFramePr>
          <p:nvPr/>
        </p:nvGraphicFramePr>
        <p:xfrm>
          <a:off x="7492127" y="3504456"/>
          <a:ext cx="557048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048">
                  <a:extLst>
                    <a:ext uri="{9D8B030D-6E8A-4147-A177-3AD203B41FA5}">
                      <a16:colId xmlns:a16="http://schemas.microsoft.com/office/drawing/2014/main" val="3563162764"/>
                    </a:ext>
                  </a:extLst>
                </a:gridCol>
              </a:tblGrid>
              <a:tr h="302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740559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832125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61873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2168810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7624400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5699981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6391487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8983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BAEDB85-C432-5E42-A4F2-22BA3C28CA24}"/>
                  </a:ext>
                </a:extLst>
              </p:cNvPr>
              <p:cNvSpPr/>
              <p:nvPr/>
            </p:nvSpPr>
            <p:spPr>
              <a:xfrm>
                <a:off x="7576207" y="5942856"/>
                <a:ext cx="40107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𝐫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BAEDB85-C432-5E42-A4F2-22BA3C28CA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207" y="5942856"/>
                <a:ext cx="40107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5EF0901-FC03-6146-975B-98F7E4541231}"/>
                  </a:ext>
                </a:extLst>
              </p:cNvPr>
              <p:cNvSpPr/>
              <p:nvPr/>
            </p:nvSpPr>
            <p:spPr>
              <a:xfrm>
                <a:off x="6959226" y="4492823"/>
                <a:ext cx="4299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5EF0901-FC03-6146-975B-98F7E45412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226" y="4492823"/>
                <a:ext cx="42992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09535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175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Regularization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316A8F-4703-C04A-9CF1-7A96230ADE2A}"/>
              </a:ext>
            </a:extLst>
          </p:cNvPr>
          <p:cNvSpPr txBox="1"/>
          <p:nvPr/>
        </p:nvSpPr>
        <p:spPr>
          <a:xfrm>
            <a:off x="374468" y="1881352"/>
            <a:ext cx="342106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Dropout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</a:rPr>
              <a:t>Clipping weight by L2-norm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05700A-299C-B24A-9145-4E7D7C48719E}"/>
                  </a:ext>
                </a:extLst>
              </p:cNvPr>
              <p:cNvSpPr txBox="1"/>
              <p:nvPr/>
            </p:nvSpPr>
            <p:spPr>
              <a:xfrm>
                <a:off x="493986" y="3541988"/>
                <a:ext cx="2288575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2000" b="0" dirty="0">
                    <a:latin typeface="Cambria Math" panose="02040503050406030204" pitchFamily="18" charset="0"/>
                  </a:rPr>
                  <a:t>before)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kumimoji="1" lang="en-US" altLang="ko-KR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en-US" altLang="ko-KR" sz="2000" b="0" dirty="0"/>
              </a:p>
              <a:p>
                <a:pPr algn="just">
                  <a:lnSpc>
                    <a:spcPct val="150000"/>
                  </a:lnSpc>
                </a:pPr>
                <a:r>
                  <a:rPr kumimoji="1" lang="en-US" altLang="ko-KR" sz="2000" dirty="0">
                    <a:latin typeface="Cambria Math" panose="02040503050406030204" pitchFamily="18" charset="0"/>
                  </a:rPr>
                  <a:t>after)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⋅(</m:t>
                      </m:r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kumimoji="1" lang="en-US" altLang="ko-K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kumimoji="1"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𝐫</m:t>
                      </m:r>
                      <m:r>
                        <a:rPr kumimoji="1"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kumimoji="1" lang="en-US" altLang="ko-KR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05700A-299C-B24A-9145-4E7D7C487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86" y="3541988"/>
                <a:ext cx="2288575" cy="1938992"/>
              </a:xfrm>
              <a:prstGeom prst="rect">
                <a:avLst/>
              </a:prstGeom>
              <a:blipFill>
                <a:blip r:embed="rId3"/>
                <a:stretch>
                  <a:fillRect l="-22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211284E-D493-9445-BE75-DC0002B197C3}"/>
              </a:ext>
            </a:extLst>
          </p:cNvPr>
          <p:cNvGraphicFramePr>
            <a:graphicFrameLocks noGrp="1"/>
          </p:cNvGraphicFramePr>
          <p:nvPr/>
        </p:nvGraphicFramePr>
        <p:xfrm>
          <a:off x="6299203" y="3504456"/>
          <a:ext cx="557048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048">
                  <a:extLst>
                    <a:ext uri="{9D8B030D-6E8A-4147-A177-3AD203B41FA5}">
                      <a16:colId xmlns:a16="http://schemas.microsoft.com/office/drawing/2014/main" val="3563162764"/>
                    </a:ext>
                  </a:extLst>
                </a:gridCol>
              </a:tblGrid>
              <a:tr h="302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740559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-0.4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832125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0.5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61873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1.2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2168810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0.04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7624400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-0.2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5699981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-1.4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6391487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0.84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8983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26ECC26-89EA-0045-BF48-2F1C54199308}"/>
                  </a:ext>
                </a:extLst>
              </p:cNvPr>
              <p:cNvSpPr/>
              <p:nvPr/>
            </p:nvSpPr>
            <p:spPr>
              <a:xfrm>
                <a:off x="6383283" y="5942856"/>
                <a:ext cx="40107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𝐳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26ECC26-89EA-0045-BF48-2F1C541993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283" y="5942856"/>
                <a:ext cx="40107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068CB90-EBE3-A44F-822B-A1ED91C786A7}"/>
              </a:ext>
            </a:extLst>
          </p:cNvPr>
          <p:cNvGraphicFramePr>
            <a:graphicFrameLocks noGrp="1"/>
          </p:cNvGraphicFramePr>
          <p:nvPr/>
        </p:nvGraphicFramePr>
        <p:xfrm>
          <a:off x="7492127" y="3504456"/>
          <a:ext cx="557048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048">
                  <a:extLst>
                    <a:ext uri="{9D8B030D-6E8A-4147-A177-3AD203B41FA5}">
                      <a16:colId xmlns:a16="http://schemas.microsoft.com/office/drawing/2014/main" val="3563162764"/>
                    </a:ext>
                  </a:extLst>
                </a:gridCol>
              </a:tblGrid>
              <a:tr h="302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740559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832125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61873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2168810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7624400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5699981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6391487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8983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BAEDB85-C432-5E42-A4F2-22BA3C28CA24}"/>
                  </a:ext>
                </a:extLst>
              </p:cNvPr>
              <p:cNvSpPr/>
              <p:nvPr/>
            </p:nvSpPr>
            <p:spPr>
              <a:xfrm>
                <a:off x="7576207" y="5942856"/>
                <a:ext cx="40107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𝐫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BAEDB85-C432-5E42-A4F2-22BA3C28CA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207" y="5942856"/>
                <a:ext cx="40107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5EF0901-FC03-6146-975B-98F7E4541231}"/>
                  </a:ext>
                </a:extLst>
              </p:cNvPr>
              <p:cNvSpPr/>
              <p:nvPr/>
            </p:nvSpPr>
            <p:spPr>
              <a:xfrm>
                <a:off x="6959226" y="4492823"/>
                <a:ext cx="4299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5EF0901-FC03-6146-975B-98F7E45412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226" y="4492823"/>
                <a:ext cx="42992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FC4F6DA-C080-2140-9D4C-60B9F77F6252}"/>
                  </a:ext>
                </a:extLst>
              </p:cNvPr>
              <p:cNvSpPr/>
              <p:nvPr/>
            </p:nvSpPr>
            <p:spPr>
              <a:xfrm>
                <a:off x="8330785" y="4497729"/>
                <a:ext cx="46679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FC4F6DA-C080-2140-9D4C-60B9F77F62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785" y="4497729"/>
                <a:ext cx="466794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1708FD2-2AC9-FD4B-B1AA-2F4B8794B9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679077"/>
              </p:ext>
            </p:extLst>
          </p:nvPr>
        </p:nvGraphicFramePr>
        <p:xfrm>
          <a:off x="9079189" y="3504456"/>
          <a:ext cx="557048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048">
                  <a:extLst>
                    <a:ext uri="{9D8B030D-6E8A-4147-A177-3AD203B41FA5}">
                      <a16:colId xmlns:a16="http://schemas.microsoft.com/office/drawing/2014/main" val="3563162764"/>
                    </a:ext>
                  </a:extLst>
                </a:gridCol>
              </a:tblGrid>
              <a:tr h="302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740559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832125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0.5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61873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1.2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2168810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0.04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7624400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5699981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-1.4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6391487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89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3437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175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Regularization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316A8F-4703-C04A-9CF1-7A96230ADE2A}"/>
              </a:ext>
            </a:extLst>
          </p:cNvPr>
          <p:cNvSpPr txBox="1"/>
          <p:nvPr/>
        </p:nvSpPr>
        <p:spPr>
          <a:xfrm>
            <a:off x="374468" y="1881352"/>
            <a:ext cx="358245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Dropout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Clipping weight by </a:t>
            </a:r>
            <a:r>
              <a:rPr kumimoji="1" lang="en-US" altLang="ko-KR" b="1" dirty="0">
                <a:solidFill>
                  <a:schemeClr val="accent2"/>
                </a:solidFill>
              </a:rPr>
              <a:t>L2-norm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048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175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Regularization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316A8F-4703-C04A-9CF1-7A96230ADE2A}"/>
              </a:ext>
            </a:extLst>
          </p:cNvPr>
          <p:cNvSpPr txBox="1"/>
          <p:nvPr/>
        </p:nvSpPr>
        <p:spPr>
          <a:xfrm>
            <a:off x="374468" y="1881352"/>
            <a:ext cx="358245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Dropout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Clipping weight by </a:t>
            </a:r>
            <a:r>
              <a:rPr kumimoji="1" lang="en-US" altLang="ko-KR" b="1" dirty="0">
                <a:solidFill>
                  <a:schemeClr val="accent2"/>
                </a:solidFill>
              </a:rPr>
              <a:t>L2-norm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1C7B93-169C-CA43-8533-0E3D537F6E46}"/>
              </a:ext>
            </a:extLst>
          </p:cNvPr>
          <p:cNvSpPr txBox="1"/>
          <p:nvPr/>
        </p:nvSpPr>
        <p:spPr>
          <a:xfrm>
            <a:off x="2795751" y="3244334"/>
            <a:ext cx="1599925" cy="1862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vector</a:t>
            </a:r>
            <a:r>
              <a:rPr kumimoji="1" lang="ko-KR" altLang="en-US" dirty="0"/>
              <a:t>의 크기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endParaRPr kumimoji="1" lang="en-US" altLang="ko-KR" sz="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L1-norm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L2-norm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p-norm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10185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175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Regularization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316A8F-4703-C04A-9CF1-7A96230ADE2A}"/>
              </a:ext>
            </a:extLst>
          </p:cNvPr>
          <p:cNvSpPr txBox="1"/>
          <p:nvPr/>
        </p:nvSpPr>
        <p:spPr>
          <a:xfrm>
            <a:off x="374468" y="1881352"/>
            <a:ext cx="358245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Dropout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Clipping weight by </a:t>
            </a:r>
            <a:r>
              <a:rPr kumimoji="1" lang="en-US" altLang="ko-KR" b="1" dirty="0">
                <a:solidFill>
                  <a:schemeClr val="accent2"/>
                </a:solidFill>
              </a:rPr>
              <a:t>L2-norm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1C7B93-169C-CA43-8533-0E3D537F6E46}"/>
              </a:ext>
            </a:extLst>
          </p:cNvPr>
          <p:cNvSpPr txBox="1"/>
          <p:nvPr/>
        </p:nvSpPr>
        <p:spPr>
          <a:xfrm>
            <a:off x="2795751" y="3244334"/>
            <a:ext cx="1599925" cy="1862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vector</a:t>
            </a:r>
            <a:r>
              <a:rPr kumimoji="1" lang="ko-KR" altLang="en-US" dirty="0"/>
              <a:t>의 크기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endParaRPr kumimoji="1" lang="en-US" altLang="ko-KR" sz="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accent2"/>
                </a:solidFill>
              </a:rPr>
              <a:t>L1-norm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L2-norm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p-norm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4C0C19-C997-8F40-A6E2-513B8F369529}"/>
                  </a:ext>
                </a:extLst>
              </p:cNvPr>
              <p:cNvSpPr txBox="1"/>
              <p:nvPr/>
            </p:nvSpPr>
            <p:spPr>
              <a:xfrm>
                <a:off x="4813738" y="3831854"/>
                <a:ext cx="29620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=|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4C0C19-C997-8F40-A6E2-513B8F369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738" y="3831854"/>
                <a:ext cx="2962093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73632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175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Regularization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316A8F-4703-C04A-9CF1-7A96230ADE2A}"/>
              </a:ext>
            </a:extLst>
          </p:cNvPr>
          <p:cNvSpPr txBox="1"/>
          <p:nvPr/>
        </p:nvSpPr>
        <p:spPr>
          <a:xfrm>
            <a:off x="374468" y="1881352"/>
            <a:ext cx="358245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Dropout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Clipping weight by </a:t>
            </a:r>
            <a:r>
              <a:rPr kumimoji="1" lang="en-US" altLang="ko-KR" b="1" dirty="0">
                <a:solidFill>
                  <a:schemeClr val="accent2"/>
                </a:solidFill>
              </a:rPr>
              <a:t>L2-norm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1C7B93-169C-CA43-8533-0E3D537F6E46}"/>
              </a:ext>
            </a:extLst>
          </p:cNvPr>
          <p:cNvSpPr txBox="1"/>
          <p:nvPr/>
        </p:nvSpPr>
        <p:spPr>
          <a:xfrm>
            <a:off x="2795751" y="3244334"/>
            <a:ext cx="1599925" cy="1862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vector</a:t>
            </a:r>
            <a:r>
              <a:rPr kumimoji="1" lang="ko-KR" altLang="en-US" dirty="0"/>
              <a:t>의 크기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endParaRPr kumimoji="1" lang="en-US" altLang="ko-KR" sz="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L1-norm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accent2"/>
                </a:solidFill>
              </a:rPr>
              <a:t>L2-norm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p-norm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4C0C19-C997-8F40-A6E2-513B8F369529}"/>
                  </a:ext>
                </a:extLst>
              </p:cNvPr>
              <p:cNvSpPr txBox="1"/>
              <p:nvPr/>
            </p:nvSpPr>
            <p:spPr>
              <a:xfrm>
                <a:off x="4845269" y="4084102"/>
                <a:ext cx="3023713" cy="656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Sup>
                            <m:sSubSup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4C0C19-C997-8F40-A6E2-513B8F369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269" y="4084102"/>
                <a:ext cx="3023713" cy="6560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39478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175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Regularization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316A8F-4703-C04A-9CF1-7A96230ADE2A}"/>
              </a:ext>
            </a:extLst>
          </p:cNvPr>
          <p:cNvSpPr txBox="1"/>
          <p:nvPr/>
        </p:nvSpPr>
        <p:spPr>
          <a:xfrm>
            <a:off x="374468" y="1881352"/>
            <a:ext cx="358245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Dropout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Clipping weight by </a:t>
            </a:r>
            <a:r>
              <a:rPr kumimoji="1" lang="en-US" altLang="ko-KR" b="1" dirty="0">
                <a:solidFill>
                  <a:schemeClr val="accent2"/>
                </a:solidFill>
              </a:rPr>
              <a:t>L2-norm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1C7B93-169C-CA43-8533-0E3D537F6E46}"/>
              </a:ext>
            </a:extLst>
          </p:cNvPr>
          <p:cNvSpPr txBox="1"/>
          <p:nvPr/>
        </p:nvSpPr>
        <p:spPr>
          <a:xfrm>
            <a:off x="2795751" y="3244334"/>
            <a:ext cx="1599925" cy="1862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vector</a:t>
            </a:r>
            <a:r>
              <a:rPr kumimoji="1" lang="ko-KR" altLang="en-US" dirty="0"/>
              <a:t>의 크기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endParaRPr kumimoji="1" lang="en-US" altLang="ko-KR" sz="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L1-norm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L2-norm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accent2"/>
                </a:solidFill>
              </a:rPr>
              <a:t>p-norm</a:t>
            </a:r>
            <a:endParaRPr kumimoji="1" lang="ko-KR" alt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4C0C19-C997-8F40-A6E2-513B8F369529}"/>
                  </a:ext>
                </a:extLst>
              </p:cNvPr>
              <p:cNvSpPr txBox="1"/>
              <p:nvPr/>
            </p:nvSpPr>
            <p:spPr>
              <a:xfrm>
                <a:off x="4834759" y="4450690"/>
                <a:ext cx="3169073" cy="656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g>
                        <m:e>
                          <m:sSubSup>
                            <m:sSubSup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 …+</m:t>
                          </m:r>
                          <m:sSubSup>
                            <m:sSubSup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4C0C19-C997-8F40-A6E2-513B8F369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759" y="4450690"/>
                <a:ext cx="3169073" cy="6560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9750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175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Regularization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316A8F-4703-C04A-9CF1-7A96230ADE2A}"/>
              </a:ext>
            </a:extLst>
          </p:cNvPr>
          <p:cNvSpPr txBox="1"/>
          <p:nvPr/>
        </p:nvSpPr>
        <p:spPr>
          <a:xfrm>
            <a:off x="374468" y="1881352"/>
            <a:ext cx="358245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Dropout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Clipping weight by </a:t>
            </a:r>
            <a:r>
              <a:rPr kumimoji="1" lang="en-US" altLang="ko-KR" b="1" dirty="0">
                <a:solidFill>
                  <a:schemeClr val="accent2"/>
                </a:solidFill>
              </a:rPr>
              <a:t>L2-norm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1C7B93-169C-CA43-8533-0E3D537F6E46}"/>
              </a:ext>
            </a:extLst>
          </p:cNvPr>
          <p:cNvSpPr txBox="1"/>
          <p:nvPr/>
        </p:nvSpPr>
        <p:spPr>
          <a:xfrm>
            <a:off x="2795751" y="3244334"/>
            <a:ext cx="1599925" cy="2231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vector</a:t>
            </a:r>
            <a:r>
              <a:rPr kumimoji="1" lang="ko-KR" altLang="en-US" dirty="0"/>
              <a:t>의 크기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endParaRPr kumimoji="1" lang="en-US" altLang="ko-KR" sz="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L1-norm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L2-norm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p-norm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solidFill>
                  <a:schemeClr val="accent2"/>
                </a:solidFill>
              </a:rPr>
              <a:t>etc</a:t>
            </a:r>
            <a:endParaRPr kumimoji="1" lang="ko-KR" alt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4C0C19-C997-8F40-A6E2-513B8F369529}"/>
                  </a:ext>
                </a:extLst>
              </p:cNvPr>
              <p:cNvSpPr txBox="1"/>
              <p:nvPr/>
            </p:nvSpPr>
            <p:spPr>
              <a:xfrm>
                <a:off x="4529959" y="5048289"/>
                <a:ext cx="4677947" cy="9817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kumimoji="1"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kumimoji="1"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  <m:sup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kumimoji="1" lang="en-US" altLang="ko-KR" b="0" dirty="0"/>
              </a:p>
              <a:p>
                <a:r>
                  <a:rPr kumimoji="1" lang="en-US" altLang="ko-KR" dirty="0"/>
                  <a:t>		    …</a:t>
                </a:r>
              </a:p>
              <a:p>
                <a:r>
                  <a:rPr kumimoji="1" lang="en-US" altLang="ko-KR" dirty="0"/>
                  <a:t>		    …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4C0C19-C997-8F40-A6E2-513B8F369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959" y="5048289"/>
                <a:ext cx="4677947" cy="981744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0402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039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Text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Classification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448610-2534-8943-9E62-6A48CD055CD5}"/>
              </a:ext>
            </a:extLst>
          </p:cNvPr>
          <p:cNvSpPr txBox="1"/>
          <p:nvPr/>
        </p:nvSpPr>
        <p:spPr>
          <a:xfrm>
            <a:off x="690282" y="1568823"/>
            <a:ext cx="7510518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다양한 </a:t>
            </a:r>
            <a:r>
              <a:rPr kumimoji="1" lang="en-US" altLang="ko-KR" dirty="0"/>
              <a:t>Natural Language Processing Task </a:t>
            </a:r>
            <a:r>
              <a:rPr kumimoji="1" lang="ko-KR" altLang="en-US" dirty="0"/>
              <a:t>중 가장 기본이 되는 </a:t>
            </a:r>
            <a:r>
              <a:rPr kumimoji="1" lang="en-US" altLang="ko-KR" dirty="0"/>
              <a:t>Task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주어진 </a:t>
            </a:r>
            <a:r>
              <a:rPr kumimoji="1" lang="en-US" altLang="ko-KR" dirty="0"/>
              <a:t>Source Text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b="1" dirty="0">
                <a:solidFill>
                  <a:schemeClr val="accent1"/>
                </a:solidFill>
              </a:rPr>
              <a:t>Pre-Defined</a:t>
            </a:r>
            <a:r>
              <a:rPr kumimoji="1" lang="ko-KR" altLang="en-US" b="1" dirty="0">
                <a:solidFill>
                  <a:schemeClr val="accent1"/>
                </a:solidFill>
              </a:rPr>
              <a:t>된 </a:t>
            </a:r>
            <a:r>
              <a:rPr kumimoji="1" lang="en-US" altLang="ko-KR" b="1" dirty="0">
                <a:solidFill>
                  <a:schemeClr val="accent1"/>
                </a:solidFill>
              </a:rPr>
              <a:t>Class</a:t>
            </a:r>
            <a:r>
              <a:rPr kumimoji="1" lang="ko-KR" altLang="en-US" dirty="0"/>
              <a:t>들로 분류함</a:t>
            </a:r>
            <a:r>
              <a:rPr kumimoji="1" lang="en-US" altLang="ko-KR" dirty="0"/>
              <a:t>.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65E909E-8296-964F-B1ED-B11470EC12E4}"/>
              </a:ext>
            </a:extLst>
          </p:cNvPr>
          <p:cNvCxnSpPr/>
          <p:nvPr/>
        </p:nvCxnSpPr>
        <p:spPr>
          <a:xfrm>
            <a:off x="4688541" y="2680987"/>
            <a:ext cx="0" cy="74801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B81ABEF-6709-8448-80D8-05200FCB8D46}"/>
              </a:ext>
            </a:extLst>
          </p:cNvPr>
          <p:cNvSpPr txBox="1"/>
          <p:nvPr/>
        </p:nvSpPr>
        <p:spPr>
          <a:xfrm>
            <a:off x="3631077" y="3448010"/>
            <a:ext cx="5606022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>
                <a:solidFill>
                  <a:schemeClr val="accent1"/>
                </a:solidFill>
              </a:rPr>
              <a:t>2</a:t>
            </a:r>
            <a:r>
              <a:rPr kumimoji="1" lang="ko-KR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ko-KR" dirty="0">
                <a:solidFill>
                  <a:schemeClr val="accent1"/>
                </a:solidFill>
              </a:rPr>
              <a:t>Class</a:t>
            </a:r>
            <a:r>
              <a:rPr kumimoji="1" lang="ko-KR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ko-KR" dirty="0">
                <a:solidFill>
                  <a:schemeClr val="accent1"/>
                </a:solidFill>
              </a:rPr>
              <a:t>Classification: Binary</a:t>
            </a:r>
            <a:r>
              <a:rPr kumimoji="1" lang="ko-KR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ko-KR" dirty="0">
                <a:solidFill>
                  <a:schemeClr val="accent1"/>
                </a:solidFill>
              </a:rPr>
              <a:t>Classification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>
                <a:solidFill>
                  <a:schemeClr val="accent1"/>
                </a:solidFill>
              </a:rPr>
              <a:t>N</a:t>
            </a:r>
            <a:r>
              <a:rPr kumimoji="1" lang="ko-KR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ko-KR" dirty="0">
                <a:solidFill>
                  <a:schemeClr val="accent1"/>
                </a:solidFill>
              </a:rPr>
              <a:t>Class</a:t>
            </a:r>
            <a:r>
              <a:rPr kumimoji="1" lang="ko-KR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ko-KR" dirty="0">
                <a:solidFill>
                  <a:schemeClr val="accent1"/>
                </a:solidFill>
              </a:rPr>
              <a:t>Classification:</a:t>
            </a:r>
            <a:r>
              <a:rPr kumimoji="1" lang="ko-KR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ko-KR" dirty="0">
                <a:solidFill>
                  <a:schemeClr val="accent1"/>
                </a:solidFill>
              </a:rPr>
              <a:t>Multiclass</a:t>
            </a:r>
            <a:r>
              <a:rPr kumimoji="1" lang="ko-KR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ko-KR" dirty="0">
                <a:solidFill>
                  <a:schemeClr val="accent1"/>
                </a:solidFill>
              </a:rPr>
              <a:t>Classification</a:t>
            </a:r>
            <a:br>
              <a:rPr kumimoji="1" lang="en-US" altLang="ko-KR" dirty="0">
                <a:solidFill>
                  <a:schemeClr val="accent1"/>
                </a:solidFill>
              </a:rPr>
            </a:br>
            <a:r>
              <a:rPr kumimoji="1" lang="en-US" altLang="ko-KR" dirty="0">
                <a:solidFill>
                  <a:schemeClr val="accent1"/>
                </a:solidFill>
              </a:rPr>
              <a:t>		          or Multilabel Classification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7496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175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Regularization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316A8F-4703-C04A-9CF1-7A96230ADE2A}"/>
              </a:ext>
            </a:extLst>
          </p:cNvPr>
          <p:cNvSpPr txBox="1"/>
          <p:nvPr/>
        </p:nvSpPr>
        <p:spPr>
          <a:xfrm>
            <a:off x="374468" y="1881352"/>
            <a:ext cx="358245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Dropout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Clipping weight by L2-norm</a:t>
            </a:r>
            <a:endParaRPr kumimoji="1"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31AC66-DECC-3F44-8805-96282C2CFC69}"/>
                  </a:ext>
                </a:extLst>
              </p:cNvPr>
              <p:cNvSpPr txBox="1"/>
              <p:nvPr/>
            </p:nvSpPr>
            <p:spPr>
              <a:xfrm>
                <a:off x="805899" y="2982437"/>
                <a:ext cx="2763962" cy="1583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kumimoji="1" lang="en" altLang="ko-KR" sz="20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" altLang="ko-K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𝑝𝑤</m:t>
                              </m:r>
                              <m:r>
                                <a:rPr kumimoji="1" lang="en" altLang="ko-KR" sz="200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e>
                              <m:r>
                                <a:rPr kumimoji="1" lang="en" altLang="ko-KR" sz="200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kumimoji="1" lang="en" altLang="ko-KR" sz="200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ko-KR" sz="20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𝑝𝑤</m:t>
                              </m:r>
                            </m:e>
                          </m:d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31AC66-DECC-3F44-8805-96282C2CF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99" y="2982437"/>
                <a:ext cx="2763962" cy="1583832"/>
              </a:xfrm>
              <a:prstGeom prst="rect">
                <a:avLst/>
              </a:prstGeom>
              <a:blipFill>
                <a:blip r:embed="rId3"/>
                <a:stretch>
                  <a:fillRect l="-23744" t="-79365" b="-1039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46012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233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Experimental Setup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4611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342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Experimental Setup - Dataset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C8E8F6-A010-B541-B147-DCBD0D7613E5}"/>
              </a:ext>
            </a:extLst>
          </p:cNvPr>
          <p:cNvSpPr txBox="1"/>
          <p:nvPr/>
        </p:nvSpPr>
        <p:spPr>
          <a:xfrm>
            <a:off x="397198" y="1820091"/>
            <a:ext cx="1143198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MR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Subj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TREC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MPQA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2106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4486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Experimental Setup - </a:t>
            </a:r>
            <a:r>
              <a:rPr kumimoji="1" lang="en-US" altLang="ko-KR" b="1" dirty="0" err="1">
                <a:solidFill>
                  <a:schemeClr val="accent2"/>
                </a:solidFill>
              </a:rPr>
              <a:t>HyperParameters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C8E8F6-A010-B541-B147-DCBD0D7613E5}"/>
              </a:ext>
            </a:extLst>
          </p:cNvPr>
          <p:cNvSpPr txBox="1"/>
          <p:nvPr/>
        </p:nvSpPr>
        <p:spPr>
          <a:xfrm>
            <a:off x="397198" y="1820091"/>
            <a:ext cx="3270126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filter window size = 3, 4, 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100 filter maps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dropout rate = 0.5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L2 constraint = 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batch size = 50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91537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4590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Experimental Setup - Pre-trained vector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EA26E1-B24C-8E4A-880A-26EA53900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232" y="2383134"/>
            <a:ext cx="7419884" cy="301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9175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4590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Experimental Setup - Pre-trained vector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EA26E1-B24C-8E4A-880A-26EA53900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232" y="2383134"/>
            <a:ext cx="7419884" cy="301464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76F8DD3-5EC8-4442-AC04-2FF316C9CBA5}"/>
              </a:ext>
            </a:extLst>
          </p:cNvPr>
          <p:cNvSpPr/>
          <p:nvPr/>
        </p:nvSpPr>
        <p:spPr>
          <a:xfrm>
            <a:off x="721953" y="2169889"/>
            <a:ext cx="2439258" cy="322788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09406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4590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Experimental Setup - Pre-trained vector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E7BACA-4072-524F-8FF7-8F0D5F497356}"/>
              </a:ext>
            </a:extLst>
          </p:cNvPr>
          <p:cNvSpPr txBox="1"/>
          <p:nvPr/>
        </p:nvSpPr>
        <p:spPr>
          <a:xfrm>
            <a:off x="452846" y="2081348"/>
            <a:ext cx="2403222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CNN-rand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CNN-static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CNN-non-static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CNN-multichannel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75960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4590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Experimental Setup - Pre-trained vector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E7BACA-4072-524F-8FF7-8F0D5F497356}"/>
              </a:ext>
            </a:extLst>
          </p:cNvPr>
          <p:cNvSpPr txBox="1"/>
          <p:nvPr/>
        </p:nvSpPr>
        <p:spPr>
          <a:xfrm>
            <a:off x="452846" y="2081348"/>
            <a:ext cx="2403222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CNN-rand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CNN-static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CNN-non-static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CNN-multichannel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E0C241-FFD6-6345-8FD5-5CE68D939AAB}"/>
              </a:ext>
            </a:extLst>
          </p:cNvPr>
          <p:cNvSpPr txBox="1"/>
          <p:nvPr/>
        </p:nvSpPr>
        <p:spPr>
          <a:xfrm>
            <a:off x="3935764" y="2160501"/>
            <a:ext cx="229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Randomly initialized</a:t>
            </a:r>
            <a:endParaRPr kumimoji="1"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D354161-A8FD-8745-BF69-4CC086F41A3C}"/>
              </a:ext>
            </a:extLst>
          </p:cNvPr>
          <p:cNvCxnSpPr>
            <a:cxnSpLocks/>
          </p:cNvCxnSpPr>
          <p:nvPr/>
        </p:nvCxnSpPr>
        <p:spPr>
          <a:xfrm>
            <a:off x="2119256" y="2345167"/>
            <a:ext cx="17038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12474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4590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Experimental Setup - Pre-trained vector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E7BACA-4072-524F-8FF7-8F0D5F497356}"/>
              </a:ext>
            </a:extLst>
          </p:cNvPr>
          <p:cNvSpPr txBox="1"/>
          <p:nvPr/>
        </p:nvSpPr>
        <p:spPr>
          <a:xfrm>
            <a:off x="452846" y="2081348"/>
            <a:ext cx="2403222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CNN-rand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CNN-static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CNN-non-static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CNN-multichannel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E0C241-FFD6-6345-8FD5-5CE68D939AAB}"/>
              </a:ext>
            </a:extLst>
          </p:cNvPr>
          <p:cNvSpPr txBox="1"/>
          <p:nvPr/>
        </p:nvSpPr>
        <p:spPr>
          <a:xfrm>
            <a:off x="3935764" y="2597245"/>
            <a:ext cx="5093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Pre-trained by word2vec</a:t>
            </a:r>
          </a:p>
          <a:p>
            <a:r>
              <a:rPr kumimoji="1" lang="en-US" altLang="ko-KR" dirty="0"/>
              <a:t> &amp; word vector doesn’t update during training</a:t>
            </a:r>
            <a:endParaRPr kumimoji="1"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D354161-A8FD-8745-BF69-4CC086F41A3C}"/>
              </a:ext>
            </a:extLst>
          </p:cNvPr>
          <p:cNvCxnSpPr>
            <a:cxnSpLocks/>
          </p:cNvCxnSpPr>
          <p:nvPr/>
        </p:nvCxnSpPr>
        <p:spPr>
          <a:xfrm>
            <a:off x="2118745" y="2773202"/>
            <a:ext cx="17038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391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4590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Experimental Setup - Pre-trained vector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E7BACA-4072-524F-8FF7-8F0D5F497356}"/>
              </a:ext>
            </a:extLst>
          </p:cNvPr>
          <p:cNvSpPr txBox="1"/>
          <p:nvPr/>
        </p:nvSpPr>
        <p:spPr>
          <a:xfrm>
            <a:off x="452846" y="2081348"/>
            <a:ext cx="2403222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CNN-rand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CNN-static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CNN-non-static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CNN-multichannel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E0C241-FFD6-6345-8FD5-5CE68D939AAB}"/>
              </a:ext>
            </a:extLst>
          </p:cNvPr>
          <p:cNvSpPr txBox="1"/>
          <p:nvPr/>
        </p:nvSpPr>
        <p:spPr>
          <a:xfrm>
            <a:off x="3935764" y="3015261"/>
            <a:ext cx="424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Pre-trained by word2vec</a:t>
            </a:r>
          </a:p>
          <a:p>
            <a:r>
              <a:rPr kumimoji="1" lang="en-US" altLang="ko-KR" dirty="0"/>
              <a:t> &amp; word vector update during training</a:t>
            </a:r>
            <a:endParaRPr kumimoji="1"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D354161-A8FD-8745-BF69-4CC086F41A3C}"/>
              </a:ext>
            </a:extLst>
          </p:cNvPr>
          <p:cNvCxnSpPr>
            <a:cxnSpLocks/>
          </p:cNvCxnSpPr>
          <p:nvPr/>
        </p:nvCxnSpPr>
        <p:spPr>
          <a:xfrm>
            <a:off x="2542903" y="3191218"/>
            <a:ext cx="12796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986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2514314" y="3136612"/>
            <a:ext cx="7163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Why do we need Text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27782979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4590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Experimental Setup - Pre-trained vector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E7BACA-4072-524F-8FF7-8F0D5F497356}"/>
              </a:ext>
            </a:extLst>
          </p:cNvPr>
          <p:cNvSpPr txBox="1"/>
          <p:nvPr/>
        </p:nvSpPr>
        <p:spPr>
          <a:xfrm>
            <a:off x="452846" y="2081348"/>
            <a:ext cx="2403222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CNN-rand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CNN-static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CNN-non-static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CNN-multichannel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E0C241-FFD6-6345-8FD5-5CE68D939AAB}"/>
              </a:ext>
            </a:extLst>
          </p:cNvPr>
          <p:cNvSpPr txBox="1"/>
          <p:nvPr/>
        </p:nvSpPr>
        <p:spPr>
          <a:xfrm>
            <a:off x="3935764" y="3398441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Static + Non-Static</a:t>
            </a:r>
            <a:endParaRPr kumimoji="1"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D354161-A8FD-8745-BF69-4CC086F41A3C}"/>
              </a:ext>
            </a:extLst>
          </p:cNvPr>
          <p:cNvCxnSpPr>
            <a:cxnSpLocks/>
          </p:cNvCxnSpPr>
          <p:nvPr/>
        </p:nvCxnSpPr>
        <p:spPr>
          <a:xfrm>
            <a:off x="2856068" y="3574398"/>
            <a:ext cx="9664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4135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3263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Experimental Setup - Result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A496AD-08C3-F244-A770-38DD8B0E9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143" y="1588532"/>
            <a:ext cx="8523713" cy="494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1593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A83591-230D-BC43-83AD-6E1518027F52}"/>
              </a:ext>
            </a:extLst>
          </p:cNvPr>
          <p:cNvSpPr txBox="1"/>
          <p:nvPr/>
        </p:nvSpPr>
        <p:spPr>
          <a:xfrm>
            <a:off x="3997232" y="3198167"/>
            <a:ext cx="4564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chemeClr val="accent2"/>
                </a:solidFill>
              </a:rPr>
              <a:t>Pre-trained</a:t>
            </a:r>
            <a:r>
              <a:rPr kumimoji="1" lang="en-US" altLang="ko-KR" sz="2400" dirty="0"/>
              <a:t> </a:t>
            </a:r>
            <a:r>
              <a:rPr kumimoji="1" lang="en-US" altLang="ko-KR" sz="2000" dirty="0"/>
              <a:t>vs</a:t>
            </a:r>
            <a:r>
              <a:rPr kumimoji="1" lang="en-US" altLang="ko-KR" sz="2400" dirty="0"/>
              <a:t> </a:t>
            </a:r>
            <a:r>
              <a:rPr kumimoji="1" lang="en-US" altLang="ko-KR" sz="2400" dirty="0">
                <a:solidFill>
                  <a:schemeClr val="accent2"/>
                </a:solidFill>
              </a:rPr>
              <a:t>Random initialize</a:t>
            </a:r>
            <a:endParaRPr kumimoji="1" lang="ko-KR" alt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0351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A83591-230D-BC43-83AD-6E1518027F52}"/>
              </a:ext>
            </a:extLst>
          </p:cNvPr>
          <p:cNvSpPr txBox="1"/>
          <p:nvPr/>
        </p:nvSpPr>
        <p:spPr>
          <a:xfrm>
            <a:off x="3997232" y="3198167"/>
            <a:ext cx="4564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chemeClr val="accent2"/>
                </a:solidFill>
              </a:rPr>
              <a:t>Pre-trained</a:t>
            </a:r>
            <a:r>
              <a:rPr kumimoji="1" lang="en-US" altLang="ko-KR" sz="2400" dirty="0"/>
              <a:t> </a:t>
            </a:r>
            <a:r>
              <a:rPr kumimoji="1" lang="en-US" altLang="ko-KR" sz="2000" dirty="0"/>
              <a:t>vs</a:t>
            </a:r>
            <a:r>
              <a:rPr kumimoji="1" lang="en-US" altLang="ko-KR" sz="2400" dirty="0"/>
              <a:t> </a:t>
            </a:r>
            <a:r>
              <a:rPr kumimoji="1" lang="en-US" altLang="ko-KR" sz="2400" dirty="0">
                <a:solidFill>
                  <a:schemeClr val="accent2"/>
                </a:solidFill>
              </a:rPr>
              <a:t>Random initialize</a:t>
            </a:r>
            <a:endParaRPr kumimoji="1" lang="ko-KR" altLang="en-US" sz="2400" dirty="0">
              <a:solidFill>
                <a:schemeClr val="accent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4A3195-68E9-2940-A754-7A965BC4EA65}"/>
              </a:ext>
            </a:extLst>
          </p:cNvPr>
          <p:cNvSpPr txBox="1"/>
          <p:nvPr/>
        </p:nvSpPr>
        <p:spPr>
          <a:xfrm>
            <a:off x="4937549" y="2272937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Case by case !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76617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A83591-230D-BC43-83AD-6E1518027F52}"/>
              </a:ext>
            </a:extLst>
          </p:cNvPr>
          <p:cNvSpPr txBox="1"/>
          <p:nvPr/>
        </p:nvSpPr>
        <p:spPr>
          <a:xfrm>
            <a:off x="3997232" y="3198167"/>
            <a:ext cx="4564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chemeClr val="accent2"/>
                </a:solidFill>
              </a:rPr>
              <a:t>Pre-trained</a:t>
            </a:r>
            <a:r>
              <a:rPr kumimoji="1" lang="en-US" altLang="ko-KR" sz="2400" dirty="0"/>
              <a:t> </a:t>
            </a:r>
            <a:r>
              <a:rPr kumimoji="1" lang="en-US" altLang="ko-KR" sz="2000" dirty="0"/>
              <a:t>vs</a:t>
            </a:r>
            <a:r>
              <a:rPr kumimoji="1" lang="en-US" altLang="ko-KR" sz="2400" dirty="0"/>
              <a:t> </a:t>
            </a:r>
            <a:r>
              <a:rPr kumimoji="1" lang="en-US" altLang="ko-KR" sz="2400" dirty="0">
                <a:solidFill>
                  <a:schemeClr val="accent2"/>
                </a:solidFill>
              </a:rPr>
              <a:t>Random initialize</a:t>
            </a:r>
            <a:endParaRPr kumimoji="1" lang="ko-KR" altLang="en-US" sz="2400" dirty="0">
              <a:solidFill>
                <a:schemeClr val="accent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D32DB4-940E-AB41-B3C8-BD76F451869F}"/>
              </a:ext>
            </a:extLst>
          </p:cNvPr>
          <p:cNvSpPr txBox="1"/>
          <p:nvPr/>
        </p:nvSpPr>
        <p:spPr>
          <a:xfrm>
            <a:off x="4907439" y="2290355"/>
            <a:ext cx="1600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But generally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1DA674-7B5A-7744-9D5E-C4435E3785F5}"/>
              </a:ext>
            </a:extLst>
          </p:cNvPr>
          <p:cNvSpPr txBox="1"/>
          <p:nvPr/>
        </p:nvSpPr>
        <p:spPr>
          <a:xfrm>
            <a:off x="4036579" y="3828980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Enough data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1A3A1E-D4E6-DF40-B904-6C772E8701CF}"/>
              </a:ext>
            </a:extLst>
          </p:cNvPr>
          <p:cNvSpPr txBox="1"/>
          <p:nvPr/>
        </p:nvSpPr>
        <p:spPr>
          <a:xfrm>
            <a:off x="6673200" y="382898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Small data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93463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0177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2800" dirty="0"/>
              <a:t>Character-level Convolutional Networks for Text Classification</a:t>
            </a:r>
            <a:endParaRPr kumimoji="1" lang="en-US" altLang="ko-KR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5B5097-9F71-BD48-8C8A-80BCC0858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639" y="1069032"/>
            <a:ext cx="3924987" cy="56365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07ECB0-161C-5743-8DA1-BC9F4AE674B1}"/>
              </a:ext>
            </a:extLst>
          </p:cNvPr>
          <p:cNvSpPr txBox="1"/>
          <p:nvPr/>
        </p:nvSpPr>
        <p:spPr>
          <a:xfrm>
            <a:off x="596374" y="1721223"/>
            <a:ext cx="4869475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X Zhang et al. (2015)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기존의 방법들은 </a:t>
            </a:r>
            <a:r>
              <a:rPr kumimoji="1" lang="en-US" altLang="ko-KR" dirty="0"/>
              <a:t>word </a:t>
            </a:r>
            <a:r>
              <a:rPr kumimoji="1" lang="ko-KR" altLang="en-US" dirty="0"/>
              <a:t>단위였던 것과 달리</a:t>
            </a:r>
            <a:br>
              <a:rPr kumimoji="1" lang="en-US" altLang="ko-KR" dirty="0"/>
            </a:br>
            <a:r>
              <a:rPr kumimoji="1" lang="ko-KR" altLang="en-US" dirty="0"/>
              <a:t>문자</a:t>
            </a:r>
            <a:r>
              <a:rPr kumimoji="1" lang="en-US" altLang="ko-KR" dirty="0"/>
              <a:t>(Character) </a:t>
            </a:r>
            <a:r>
              <a:rPr kumimoji="1" lang="ko-KR" altLang="en-US" dirty="0"/>
              <a:t>단위로 입력 값 구성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333986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0177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2800" dirty="0"/>
              <a:t>Character-level Convolutional Networks for Text Classification</a:t>
            </a:r>
            <a:endParaRPr kumimoji="1" lang="en-US" altLang="ko-KR" sz="28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B466B20-4F3F-5F44-ADE2-B3284D878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741" y="1874882"/>
            <a:ext cx="8056517" cy="233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9498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0177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2800" dirty="0"/>
              <a:t>Character-level Convolutional Networks for Text Classification</a:t>
            </a:r>
            <a:endParaRPr kumimoji="1" lang="en-US" altLang="ko-KR" sz="28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B466B20-4F3F-5F44-ADE2-B3284D878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741" y="1874882"/>
            <a:ext cx="8056517" cy="233774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F29CAB8-0532-F246-BF7A-1CEC245AB8E6}"/>
              </a:ext>
            </a:extLst>
          </p:cNvPr>
          <p:cNvSpPr/>
          <p:nvPr/>
        </p:nvSpPr>
        <p:spPr>
          <a:xfrm>
            <a:off x="2067741" y="1874882"/>
            <a:ext cx="1755322" cy="2104935"/>
          </a:xfrm>
          <a:prstGeom prst="rect">
            <a:avLst/>
          </a:prstGeom>
          <a:noFill/>
          <a:ln w="38100">
            <a:solidFill>
              <a:srgbClr val="C0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24386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0177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2800" dirty="0"/>
              <a:t>Character-level Convolutional Networks for Text Classification</a:t>
            </a:r>
            <a:endParaRPr kumimoji="1" lang="en-US" altLang="ko-KR" sz="28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B466B20-4F3F-5F44-ADE2-B3284D878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741" y="1874882"/>
            <a:ext cx="8056517" cy="233774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F29CAB8-0532-F246-BF7A-1CEC245AB8E6}"/>
              </a:ext>
            </a:extLst>
          </p:cNvPr>
          <p:cNvSpPr/>
          <p:nvPr/>
        </p:nvSpPr>
        <p:spPr>
          <a:xfrm>
            <a:off x="2067741" y="1874882"/>
            <a:ext cx="1755322" cy="2104935"/>
          </a:xfrm>
          <a:prstGeom prst="rect">
            <a:avLst/>
          </a:prstGeom>
          <a:noFill/>
          <a:ln w="38100">
            <a:solidFill>
              <a:srgbClr val="C0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17C8DF-127E-564D-A12E-9D57167AB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799" y="5136808"/>
            <a:ext cx="5486400" cy="698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C0DD39-5C3F-E54B-99BA-BD2D029A8F8D}"/>
              </a:ext>
            </a:extLst>
          </p:cNvPr>
          <p:cNvSpPr txBox="1"/>
          <p:nvPr/>
        </p:nvSpPr>
        <p:spPr>
          <a:xfrm>
            <a:off x="5114416" y="5942856"/>
            <a:ext cx="1963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Input Vocabulary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24322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0177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2800" dirty="0"/>
              <a:t>Character-level Convolutional Networks for Text Classification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B3222A-BC23-5B47-B8CE-A15A00438F29}"/>
              </a:ext>
            </a:extLst>
          </p:cNvPr>
          <p:cNvSpPr txBox="1"/>
          <p:nvPr/>
        </p:nvSpPr>
        <p:spPr>
          <a:xfrm>
            <a:off x="419548" y="1301675"/>
            <a:ext cx="3311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Advantage of Character unit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044F6B-499D-2741-955A-2CE63781E558}"/>
              </a:ext>
            </a:extLst>
          </p:cNvPr>
          <p:cNvSpPr txBox="1"/>
          <p:nvPr/>
        </p:nvSpPr>
        <p:spPr>
          <a:xfrm>
            <a:off x="631175" y="2011680"/>
            <a:ext cx="2945871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Small vocabulary size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Good for misspelling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Good for Unseen word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Good for Informal text</a:t>
            </a:r>
          </a:p>
        </p:txBody>
      </p:sp>
    </p:spTree>
    <p:extLst>
      <p:ext uri="{BB962C8B-B14F-4D97-AF65-F5344CB8AC3E}">
        <p14:creationId xmlns:p14="http://schemas.microsoft.com/office/powerpoint/2010/main" val="2139106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3066</TotalTime>
  <Words>2647</Words>
  <Application>Microsoft Macintosh PowerPoint</Application>
  <PresentationFormat>와이드스크린</PresentationFormat>
  <Paragraphs>736</Paragraphs>
  <Slides>99</Slides>
  <Notes>64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99</vt:i4>
      </vt:variant>
    </vt:vector>
  </HeadingPairs>
  <TitlesOfParts>
    <vt:vector size="104" baseType="lpstr">
      <vt:lpstr>맑은 고딕</vt:lpstr>
      <vt:lpstr>Arial</vt:lpstr>
      <vt:lpstr>Cambria Math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전은영</dc:creator>
  <cp:lastModifiedBy>전은영</cp:lastModifiedBy>
  <cp:revision>48</cp:revision>
  <dcterms:created xsi:type="dcterms:W3CDTF">2019-05-11T10:32:29Z</dcterms:created>
  <dcterms:modified xsi:type="dcterms:W3CDTF">2020-02-08T08:48:13Z</dcterms:modified>
</cp:coreProperties>
</file>